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76" r:id="rId2"/>
    <p:sldId id="257" r:id="rId3"/>
    <p:sldId id="258" r:id="rId4"/>
    <p:sldId id="261" r:id="rId5"/>
    <p:sldId id="267" r:id="rId6"/>
    <p:sldId id="266" r:id="rId7"/>
    <p:sldId id="263" r:id="rId8"/>
    <p:sldId id="277" r:id="rId9"/>
    <p:sldId id="264" r:id="rId10"/>
    <p:sldId id="278" r:id="rId11"/>
    <p:sldId id="268" r:id="rId12"/>
    <p:sldId id="279" r:id="rId13"/>
    <p:sldId id="285" r:id="rId14"/>
    <p:sldId id="269" r:id="rId15"/>
    <p:sldId id="280" r:id="rId16"/>
    <p:sldId id="281" r:id="rId17"/>
    <p:sldId id="271" r:id="rId18"/>
    <p:sldId id="270" r:id="rId19"/>
    <p:sldId id="272" r:id="rId20"/>
    <p:sldId id="273" r:id="rId21"/>
    <p:sldId id="274" r:id="rId22"/>
    <p:sldId id="275" r:id="rId23"/>
    <p:sldId id="283" r:id="rId24"/>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51178" autoAdjust="0"/>
  </p:normalViewPr>
  <p:slideViewPr>
    <p:cSldViewPr snapToGrid="0">
      <p:cViewPr varScale="1">
        <p:scale>
          <a:sx n="59" d="100"/>
          <a:sy n="59" d="100"/>
        </p:scale>
        <p:origin x="184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E8DF41A3-0097-4705-9C2A-FDE8E5ABF36A}" type="datetimeFigureOut">
              <a:rPr lang="en-US" smtClean="0"/>
              <a:t>8/1/2018</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B8452C1C-792F-4D82-9E9E-E2BBC39639A3}" type="slidenum">
              <a:rPr lang="en-US" smtClean="0"/>
              <a:t>‹#›</a:t>
            </a:fld>
            <a:endParaRPr lang="en-US"/>
          </a:p>
        </p:txBody>
      </p:sp>
    </p:spTree>
    <p:extLst>
      <p:ext uri="{BB962C8B-B14F-4D97-AF65-F5344CB8AC3E}">
        <p14:creationId xmlns:p14="http://schemas.microsoft.com/office/powerpoint/2010/main" val="1685439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endParaRPr lang="en-US" baseline="0" dirty="0"/>
          </a:p>
          <a:p>
            <a:pPr marL="233309" indent="-233309">
              <a:buAutoNum type="arabicPeriod"/>
            </a:pPr>
            <a:endParaRPr lang="en-US" baseline="0" dirty="0"/>
          </a:p>
          <a:p>
            <a:pPr marL="233309" indent="-233309">
              <a:buAutoNum type="arabicPeriod"/>
            </a:pPr>
            <a:endParaRPr lang="en-US" baseline="0" dirty="0"/>
          </a:p>
        </p:txBody>
      </p:sp>
      <p:sp>
        <p:nvSpPr>
          <p:cNvPr id="4" name="Slide Number Placeholder 3"/>
          <p:cNvSpPr>
            <a:spLocks noGrp="1"/>
          </p:cNvSpPr>
          <p:nvPr>
            <p:ph type="sldNum" sz="quarter" idx="10"/>
          </p:nvPr>
        </p:nvSpPr>
        <p:spPr/>
        <p:txBody>
          <a:bodyPr/>
          <a:lstStyle/>
          <a:p>
            <a:fld id="{B8452C1C-792F-4D82-9E9E-E2BBC39639A3}" type="slidenum">
              <a:rPr lang="en-US" smtClean="0"/>
              <a:t>1</a:t>
            </a:fld>
            <a:endParaRPr lang="en-US"/>
          </a:p>
        </p:txBody>
      </p:sp>
    </p:spTree>
    <p:extLst>
      <p:ext uri="{BB962C8B-B14F-4D97-AF65-F5344CB8AC3E}">
        <p14:creationId xmlns:p14="http://schemas.microsoft.com/office/powerpoint/2010/main" val="15544505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452C1C-792F-4D82-9E9E-E2BBC39639A3}" type="slidenum">
              <a:rPr lang="en-US" smtClean="0"/>
              <a:t>10</a:t>
            </a:fld>
            <a:endParaRPr lang="en-US"/>
          </a:p>
        </p:txBody>
      </p:sp>
    </p:spTree>
    <p:extLst>
      <p:ext uri="{BB962C8B-B14F-4D97-AF65-F5344CB8AC3E}">
        <p14:creationId xmlns:p14="http://schemas.microsoft.com/office/powerpoint/2010/main" val="28602813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careful what</a:t>
            </a:r>
            <a:r>
              <a:rPr lang="en-US" baseline="0" dirty="0"/>
              <a:t> you wish for</a:t>
            </a:r>
            <a:endParaRPr lang="en-US" dirty="0"/>
          </a:p>
        </p:txBody>
      </p:sp>
      <p:sp>
        <p:nvSpPr>
          <p:cNvPr id="4" name="Slide Number Placeholder 3"/>
          <p:cNvSpPr>
            <a:spLocks noGrp="1"/>
          </p:cNvSpPr>
          <p:nvPr>
            <p:ph type="sldNum" sz="quarter" idx="10"/>
          </p:nvPr>
        </p:nvSpPr>
        <p:spPr/>
        <p:txBody>
          <a:bodyPr/>
          <a:lstStyle/>
          <a:p>
            <a:fld id="{B8452C1C-792F-4D82-9E9E-E2BBC39639A3}" type="slidenum">
              <a:rPr lang="en-US" smtClean="0"/>
              <a:t>11</a:t>
            </a:fld>
            <a:endParaRPr lang="en-US"/>
          </a:p>
        </p:txBody>
      </p:sp>
    </p:spTree>
    <p:extLst>
      <p:ext uri="{BB962C8B-B14F-4D97-AF65-F5344CB8AC3E}">
        <p14:creationId xmlns:p14="http://schemas.microsoft.com/office/powerpoint/2010/main" val="13212080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Point:  it</a:t>
            </a:r>
            <a:r>
              <a:rPr lang="en-US" b="1" baseline="0" dirty="0"/>
              <a:t> is obvious that we need to develop fair pay systems.  This means </a:t>
            </a:r>
          </a:p>
          <a:p>
            <a:pPr marL="174982" indent="-174982">
              <a:buFont typeface="Arial" panose="020B0604020202020204" pitchFamily="34" charset="0"/>
              <a:buChar char="•"/>
            </a:pPr>
            <a:r>
              <a:rPr lang="en-US" b="1" baseline="0" dirty="0"/>
              <a:t>that people get paid for their skills and experience when they apply it to the job</a:t>
            </a:r>
          </a:p>
          <a:p>
            <a:pPr marL="174982" indent="-174982">
              <a:buFont typeface="Arial" panose="020B0604020202020204" pitchFamily="34" charset="0"/>
              <a:buChar char="•"/>
            </a:pPr>
            <a:r>
              <a:rPr lang="en-US" b="1" baseline="0" dirty="0"/>
              <a:t>that they are paid fairly compared to people doing similar work in the same company </a:t>
            </a:r>
          </a:p>
          <a:p>
            <a:pPr marL="174982" indent="-174982">
              <a:buFont typeface="Arial" panose="020B0604020202020204" pitchFamily="34" charset="0"/>
              <a:buChar char="•"/>
            </a:pPr>
            <a:r>
              <a:rPr lang="en-US" b="1" baseline="0" dirty="0"/>
              <a:t>that they are paid fairly compared to people doing similar work at other companies.</a:t>
            </a:r>
          </a:p>
          <a:p>
            <a:pPr marL="174982" indent="-174982">
              <a:buFont typeface="Arial" panose="020B0604020202020204" pitchFamily="34" charset="0"/>
              <a:buChar char="•"/>
            </a:pPr>
            <a:endParaRPr lang="en-US" b="1" baseline="0" dirty="0"/>
          </a:p>
          <a:p>
            <a:r>
              <a:rPr lang="en-US" b="0" baseline="0" dirty="0"/>
              <a:t> </a:t>
            </a:r>
            <a:endParaRPr lang="en-US" b="0" dirty="0"/>
          </a:p>
        </p:txBody>
      </p:sp>
      <p:sp>
        <p:nvSpPr>
          <p:cNvPr id="4" name="Slide Number Placeholder 3"/>
          <p:cNvSpPr>
            <a:spLocks noGrp="1"/>
          </p:cNvSpPr>
          <p:nvPr>
            <p:ph type="sldNum" sz="quarter" idx="10"/>
          </p:nvPr>
        </p:nvSpPr>
        <p:spPr/>
        <p:txBody>
          <a:bodyPr/>
          <a:lstStyle/>
          <a:p>
            <a:fld id="{B8452C1C-792F-4D82-9E9E-E2BBC39639A3}" type="slidenum">
              <a:rPr lang="en-US" smtClean="0"/>
              <a:t>12</a:t>
            </a:fld>
            <a:endParaRPr lang="en-US"/>
          </a:p>
        </p:txBody>
      </p:sp>
    </p:spTree>
    <p:extLst>
      <p:ext uri="{BB962C8B-B14F-4D97-AF65-F5344CB8AC3E}">
        <p14:creationId xmlns:p14="http://schemas.microsoft.com/office/powerpoint/2010/main" val="21171081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B8452C1C-792F-4D82-9E9E-E2BBC39639A3}" type="slidenum">
              <a:rPr lang="en-US" smtClean="0"/>
              <a:t>13</a:t>
            </a:fld>
            <a:endParaRPr lang="en-US"/>
          </a:p>
        </p:txBody>
      </p:sp>
    </p:spTree>
    <p:extLst>
      <p:ext uri="{BB962C8B-B14F-4D97-AF65-F5344CB8AC3E}">
        <p14:creationId xmlns:p14="http://schemas.microsoft.com/office/powerpoint/2010/main" val="13324030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Point:  Early research showed that paying (providing extrinsic rewards) people for creative work tends to make them like the work less</a:t>
            </a:r>
            <a:r>
              <a:rPr lang="en-US" b="1" baseline="0" dirty="0"/>
              <a:t> and they do less of it.</a:t>
            </a:r>
            <a:endParaRPr lang="en-US" b="1" dirty="0"/>
          </a:p>
          <a:p>
            <a:endParaRPr lang="en-US" dirty="0"/>
          </a:p>
          <a:p>
            <a:pPr marL="174982" indent="-174982">
              <a:buFont typeface="Arial" panose="020B0604020202020204" pitchFamily="34" charset="0"/>
              <a:buChar char="•"/>
            </a:pPr>
            <a:r>
              <a:rPr lang="en-US" dirty="0"/>
              <a:t> </a:t>
            </a:r>
          </a:p>
        </p:txBody>
      </p:sp>
      <p:sp>
        <p:nvSpPr>
          <p:cNvPr id="4" name="Slide Number Placeholder 3"/>
          <p:cNvSpPr>
            <a:spLocks noGrp="1"/>
          </p:cNvSpPr>
          <p:nvPr>
            <p:ph type="sldNum" sz="quarter" idx="10"/>
          </p:nvPr>
        </p:nvSpPr>
        <p:spPr/>
        <p:txBody>
          <a:bodyPr/>
          <a:lstStyle/>
          <a:p>
            <a:fld id="{B8452C1C-792F-4D82-9E9E-E2BBC39639A3}" type="slidenum">
              <a:rPr lang="en-US" smtClean="0"/>
              <a:t>14</a:t>
            </a:fld>
            <a:endParaRPr lang="en-US"/>
          </a:p>
        </p:txBody>
      </p:sp>
    </p:spTree>
    <p:extLst>
      <p:ext uri="{BB962C8B-B14F-4D97-AF65-F5344CB8AC3E}">
        <p14:creationId xmlns:p14="http://schemas.microsoft.com/office/powerpoint/2010/main" val="31414962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B8452C1C-792F-4D82-9E9E-E2BBC39639A3}" type="slidenum">
              <a:rPr lang="en-US" smtClean="0"/>
              <a:t>15</a:t>
            </a:fld>
            <a:endParaRPr lang="en-US"/>
          </a:p>
        </p:txBody>
      </p:sp>
    </p:spTree>
    <p:extLst>
      <p:ext uri="{BB962C8B-B14F-4D97-AF65-F5344CB8AC3E}">
        <p14:creationId xmlns:p14="http://schemas.microsoft.com/office/powerpoint/2010/main" val="11053224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first point has been repeated again and again.  So yes, go</a:t>
            </a:r>
            <a:r>
              <a:rPr lang="en-US" baseline="0" dirty="0"/>
              <a:t> forward with no concerns.  </a:t>
            </a:r>
          </a:p>
          <a:p>
            <a:r>
              <a:rPr lang="en-US" baseline="0" dirty="0"/>
              <a:t>The second point is that rewards PCP performance contingent pay do help tell people what to do more of.</a:t>
            </a:r>
          </a:p>
          <a:p>
            <a:endParaRPr lang="en-US" baseline="0" dirty="0"/>
          </a:p>
          <a:p>
            <a:r>
              <a:rPr lang="en-US" baseline="0" dirty="0"/>
              <a:t>This is nothing new.</a:t>
            </a:r>
            <a:endParaRPr lang="en-US" dirty="0"/>
          </a:p>
        </p:txBody>
      </p:sp>
      <p:sp>
        <p:nvSpPr>
          <p:cNvPr id="4" name="Slide Number Placeholder 3"/>
          <p:cNvSpPr>
            <a:spLocks noGrp="1"/>
          </p:cNvSpPr>
          <p:nvPr>
            <p:ph type="sldNum" sz="quarter" idx="10"/>
          </p:nvPr>
        </p:nvSpPr>
        <p:spPr/>
        <p:txBody>
          <a:bodyPr/>
          <a:lstStyle/>
          <a:p>
            <a:fld id="{B8452C1C-792F-4D82-9E9E-E2BBC39639A3}" type="slidenum">
              <a:rPr lang="en-US" smtClean="0"/>
              <a:t>16</a:t>
            </a:fld>
            <a:endParaRPr lang="en-US"/>
          </a:p>
        </p:txBody>
      </p:sp>
    </p:spTree>
    <p:extLst>
      <p:ext uri="{BB962C8B-B14F-4D97-AF65-F5344CB8AC3E}">
        <p14:creationId xmlns:p14="http://schemas.microsoft.com/office/powerpoint/2010/main" val="27435230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Creative work is novel and practical.  It is generally produced out of the bounds of normal duties when an employee is</a:t>
            </a:r>
            <a:r>
              <a:rPr lang="en-US" b="1" baseline="0" dirty="0"/>
              <a:t> motivated to produce it.  Under certain conditions, rewards for creative work can be useful.  Here are three:</a:t>
            </a:r>
          </a:p>
          <a:p>
            <a:pPr marL="233309" indent="-233309">
              <a:buFont typeface="+mj-lt"/>
              <a:buAutoNum type="arabicPeriod"/>
            </a:pPr>
            <a:r>
              <a:rPr lang="en-US" b="1" baseline="0" dirty="0"/>
              <a:t>When the reward doesn’t control (it is small – it is an acknowledgment).  It does not limit autonomy or feel controlling.</a:t>
            </a:r>
          </a:p>
          <a:p>
            <a:pPr marL="233309" indent="-233309">
              <a:buFont typeface="+mj-lt"/>
              <a:buAutoNum type="arabicPeriod"/>
            </a:pPr>
            <a:r>
              <a:rPr lang="en-US" b="1" baseline="0" dirty="0"/>
              <a:t>If the goal given is not overly specific:  hit a monetary target, recruit five new people by January.</a:t>
            </a:r>
            <a:endParaRPr lang="en-US" b="1" dirty="0"/>
          </a:p>
          <a:p>
            <a:endParaRPr lang="en-US" dirty="0"/>
          </a:p>
          <a:p>
            <a:r>
              <a:rPr lang="en-US" dirty="0"/>
              <a:t> </a:t>
            </a:r>
          </a:p>
        </p:txBody>
      </p:sp>
      <p:sp>
        <p:nvSpPr>
          <p:cNvPr id="4" name="Slide Number Placeholder 3"/>
          <p:cNvSpPr>
            <a:spLocks noGrp="1"/>
          </p:cNvSpPr>
          <p:nvPr>
            <p:ph type="sldNum" sz="quarter" idx="10"/>
          </p:nvPr>
        </p:nvSpPr>
        <p:spPr/>
        <p:txBody>
          <a:bodyPr/>
          <a:lstStyle/>
          <a:p>
            <a:fld id="{B8452C1C-792F-4D82-9E9E-E2BBC39639A3}" type="slidenum">
              <a:rPr lang="en-US" smtClean="0"/>
              <a:t>17</a:t>
            </a:fld>
            <a:endParaRPr lang="en-US"/>
          </a:p>
        </p:txBody>
      </p:sp>
    </p:spTree>
    <p:extLst>
      <p:ext uri="{BB962C8B-B14F-4D97-AF65-F5344CB8AC3E}">
        <p14:creationId xmlns:p14="http://schemas.microsoft.com/office/powerpoint/2010/main" val="18618952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Point:  With pay</a:t>
            </a:r>
            <a:r>
              <a:rPr lang="en-US" b="1" baseline="0" dirty="0"/>
              <a:t> and motivation, one size does not fit all.</a:t>
            </a:r>
            <a:endParaRPr lang="en-US" b="1" dirty="0"/>
          </a:p>
        </p:txBody>
      </p:sp>
      <p:sp>
        <p:nvSpPr>
          <p:cNvPr id="4" name="Slide Number Placeholder 3"/>
          <p:cNvSpPr>
            <a:spLocks noGrp="1"/>
          </p:cNvSpPr>
          <p:nvPr>
            <p:ph type="sldNum" sz="quarter" idx="10"/>
          </p:nvPr>
        </p:nvSpPr>
        <p:spPr/>
        <p:txBody>
          <a:bodyPr/>
          <a:lstStyle/>
          <a:p>
            <a:fld id="{B8452C1C-792F-4D82-9E9E-E2BBC39639A3}" type="slidenum">
              <a:rPr lang="en-US" smtClean="0"/>
              <a:t>18</a:t>
            </a:fld>
            <a:endParaRPr lang="en-US"/>
          </a:p>
        </p:txBody>
      </p:sp>
    </p:spTree>
    <p:extLst>
      <p:ext uri="{BB962C8B-B14F-4D97-AF65-F5344CB8AC3E}">
        <p14:creationId xmlns:p14="http://schemas.microsoft.com/office/powerpoint/2010/main" val="39813700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In this section we think about what</a:t>
            </a:r>
            <a:r>
              <a:rPr lang="en-US" b="1" baseline="0" dirty="0"/>
              <a:t> it takes to develop individual skills. Our culture puts a great emphasis on individuals and their special talents.  Talent is seen as necessary for greatness. The research says otherwise, it suggests that expertise development is largely in our control.   </a:t>
            </a:r>
          </a:p>
          <a:p>
            <a:endParaRPr lang="en-US" b="1" baseline="0" dirty="0"/>
          </a:p>
          <a:p>
            <a:r>
              <a:rPr lang="en-US" b="0" baseline="0" dirty="0"/>
              <a:t> </a:t>
            </a:r>
            <a:endParaRPr lang="en-US" b="0" dirty="0"/>
          </a:p>
        </p:txBody>
      </p:sp>
      <p:sp>
        <p:nvSpPr>
          <p:cNvPr id="4" name="Slide Number Placeholder 3"/>
          <p:cNvSpPr>
            <a:spLocks noGrp="1"/>
          </p:cNvSpPr>
          <p:nvPr>
            <p:ph type="sldNum" sz="quarter" idx="10"/>
          </p:nvPr>
        </p:nvSpPr>
        <p:spPr/>
        <p:txBody>
          <a:bodyPr/>
          <a:lstStyle/>
          <a:p>
            <a:fld id="{B8452C1C-792F-4D82-9E9E-E2BBC39639A3}" type="slidenum">
              <a:rPr lang="en-US" smtClean="0"/>
              <a:t>19</a:t>
            </a:fld>
            <a:endParaRPr lang="en-US"/>
          </a:p>
        </p:txBody>
      </p:sp>
    </p:spTree>
    <p:extLst>
      <p:ext uri="{BB962C8B-B14F-4D97-AF65-F5344CB8AC3E}">
        <p14:creationId xmlns:p14="http://schemas.microsoft.com/office/powerpoint/2010/main" val="2078075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Point:  Getting from the general to the specific is one of the key challenges</a:t>
            </a:r>
            <a:r>
              <a:rPr lang="en-US" b="1" baseline="0" dirty="0"/>
              <a:t> managers face when using evidence based research (academic findings) to guide your actions.  However, used wisely, this is the way to go (it will increase your chances of success in comparison with going off your hunches).</a:t>
            </a:r>
            <a:endParaRPr lang="en-US" b="1" dirty="0"/>
          </a:p>
          <a:p>
            <a:endParaRPr lang="en-US" dirty="0"/>
          </a:p>
          <a:p>
            <a:r>
              <a:rPr lang="en-US" dirty="0"/>
              <a:t> </a:t>
            </a:r>
          </a:p>
        </p:txBody>
      </p:sp>
      <p:sp>
        <p:nvSpPr>
          <p:cNvPr id="4" name="Slide Number Placeholder 3"/>
          <p:cNvSpPr>
            <a:spLocks noGrp="1"/>
          </p:cNvSpPr>
          <p:nvPr>
            <p:ph type="sldNum" sz="quarter" idx="10"/>
          </p:nvPr>
        </p:nvSpPr>
        <p:spPr/>
        <p:txBody>
          <a:bodyPr/>
          <a:lstStyle/>
          <a:p>
            <a:fld id="{B8452C1C-792F-4D82-9E9E-E2BBC39639A3}" type="slidenum">
              <a:rPr lang="en-US" smtClean="0"/>
              <a:t>2</a:t>
            </a:fld>
            <a:endParaRPr lang="en-US"/>
          </a:p>
        </p:txBody>
      </p:sp>
    </p:spTree>
    <p:extLst>
      <p:ext uri="{BB962C8B-B14F-4D97-AF65-F5344CB8AC3E}">
        <p14:creationId xmlns:p14="http://schemas.microsoft.com/office/powerpoint/2010/main" val="15818374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This is a much overused and much misunderstood number.  It</a:t>
            </a:r>
            <a:r>
              <a:rPr lang="en-US" b="1" baseline="0" dirty="0"/>
              <a:t> does reflect a reality:  it takes a long time to be an expert.</a:t>
            </a:r>
            <a:endParaRPr lang="en-US" b="1" dirty="0"/>
          </a:p>
          <a:p>
            <a:r>
              <a:rPr lang="en-US" b="1" dirty="0"/>
              <a:t> </a:t>
            </a:r>
            <a:endParaRPr lang="en-US" b="1" baseline="0" dirty="0"/>
          </a:p>
          <a:p>
            <a:r>
              <a:rPr lang="en-US" baseline="0" dirty="0"/>
              <a:t> </a:t>
            </a:r>
            <a:endParaRPr lang="en-US" dirty="0"/>
          </a:p>
        </p:txBody>
      </p:sp>
      <p:sp>
        <p:nvSpPr>
          <p:cNvPr id="4" name="Slide Number Placeholder 3"/>
          <p:cNvSpPr>
            <a:spLocks noGrp="1"/>
          </p:cNvSpPr>
          <p:nvPr>
            <p:ph type="sldNum" sz="quarter" idx="10"/>
          </p:nvPr>
        </p:nvSpPr>
        <p:spPr/>
        <p:txBody>
          <a:bodyPr/>
          <a:lstStyle/>
          <a:p>
            <a:fld id="{B8452C1C-792F-4D82-9E9E-E2BBC39639A3}" type="slidenum">
              <a:rPr lang="en-US" smtClean="0"/>
              <a:t>20</a:t>
            </a:fld>
            <a:endParaRPr lang="en-US"/>
          </a:p>
        </p:txBody>
      </p:sp>
    </p:spTree>
    <p:extLst>
      <p:ext uri="{BB962C8B-B14F-4D97-AF65-F5344CB8AC3E}">
        <p14:creationId xmlns:p14="http://schemas.microsoft.com/office/powerpoint/2010/main" val="16412165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a:t>
            </a:r>
            <a:r>
              <a:rPr lang="en-US" b="1" baseline="0" dirty="0"/>
              <a:t>  Erickson and others investigated how experts become expert.  This is where the 10,000 rule came from.  But there was far more to it.  </a:t>
            </a:r>
          </a:p>
          <a:p>
            <a:endParaRPr lang="en-US" b="1" baseline="0" dirty="0"/>
          </a:p>
          <a:p>
            <a:pPr defTabSz="933237">
              <a:defRPr/>
            </a:pPr>
            <a:r>
              <a:rPr lang="en-US" baseline="0" dirty="0"/>
              <a:t>  </a:t>
            </a:r>
          </a:p>
          <a:p>
            <a:endParaRPr lang="en-US" baseline="0" dirty="0"/>
          </a:p>
        </p:txBody>
      </p:sp>
      <p:sp>
        <p:nvSpPr>
          <p:cNvPr id="4" name="Slide Number Placeholder 3"/>
          <p:cNvSpPr>
            <a:spLocks noGrp="1"/>
          </p:cNvSpPr>
          <p:nvPr>
            <p:ph type="sldNum" sz="quarter" idx="10"/>
          </p:nvPr>
        </p:nvSpPr>
        <p:spPr/>
        <p:txBody>
          <a:bodyPr/>
          <a:lstStyle/>
          <a:p>
            <a:fld id="{B8452C1C-792F-4D82-9E9E-E2BBC39639A3}" type="slidenum">
              <a:rPr lang="en-US" smtClean="0"/>
              <a:t>21</a:t>
            </a:fld>
            <a:endParaRPr lang="en-US"/>
          </a:p>
        </p:txBody>
      </p:sp>
    </p:spTree>
    <p:extLst>
      <p:ext uri="{BB962C8B-B14F-4D97-AF65-F5344CB8AC3E}">
        <p14:creationId xmlns:p14="http://schemas.microsoft.com/office/powerpoint/2010/main" val="12462549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very specific practices lead to expertise.</a:t>
            </a:r>
            <a:r>
              <a:rPr lang="en-US" b="1" baseline="0" dirty="0"/>
              <a:t>  The time spent is wasted unless you engage in these practices.</a:t>
            </a:r>
          </a:p>
          <a:p>
            <a:r>
              <a:rPr lang="en-US" b="1" baseline="0" dirty="0"/>
              <a:t>Key:  don’t wait for your manager to do this for you.</a:t>
            </a:r>
          </a:p>
          <a:p>
            <a:endParaRPr lang="en-US" baseline="0" dirty="0"/>
          </a:p>
          <a:p>
            <a:r>
              <a:rPr lang="en-US" baseline="0" dirty="0"/>
              <a:t> </a:t>
            </a:r>
          </a:p>
          <a:p>
            <a:r>
              <a:rPr lang="en-US" baseline="0" dirty="0"/>
              <a:t> </a:t>
            </a:r>
            <a:endParaRPr lang="en-US" dirty="0"/>
          </a:p>
        </p:txBody>
      </p:sp>
      <p:sp>
        <p:nvSpPr>
          <p:cNvPr id="4" name="Slide Number Placeholder 3"/>
          <p:cNvSpPr>
            <a:spLocks noGrp="1"/>
          </p:cNvSpPr>
          <p:nvPr>
            <p:ph type="sldNum" sz="quarter" idx="10"/>
          </p:nvPr>
        </p:nvSpPr>
        <p:spPr/>
        <p:txBody>
          <a:bodyPr/>
          <a:lstStyle/>
          <a:p>
            <a:fld id="{B8452C1C-792F-4D82-9E9E-E2BBC39639A3}" type="slidenum">
              <a:rPr lang="en-US" smtClean="0"/>
              <a:t>22</a:t>
            </a:fld>
            <a:endParaRPr lang="en-US"/>
          </a:p>
        </p:txBody>
      </p:sp>
    </p:spTree>
    <p:extLst>
      <p:ext uri="{BB962C8B-B14F-4D97-AF65-F5344CB8AC3E}">
        <p14:creationId xmlns:p14="http://schemas.microsoft.com/office/powerpoint/2010/main" val="19164614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452C1C-792F-4D82-9E9E-E2BBC39639A3}" type="slidenum">
              <a:rPr lang="en-US" smtClean="0"/>
              <a:t>23</a:t>
            </a:fld>
            <a:endParaRPr lang="en-US"/>
          </a:p>
        </p:txBody>
      </p:sp>
    </p:spTree>
    <p:extLst>
      <p:ext uri="{BB962C8B-B14F-4D97-AF65-F5344CB8AC3E}">
        <p14:creationId xmlns:p14="http://schemas.microsoft.com/office/powerpoint/2010/main" val="339322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point:  to</a:t>
            </a:r>
            <a:r>
              <a:rPr lang="en-US" b="1" baseline="0" dirty="0"/>
              <a:t> diagnose team problems, first avoid the temptation to blame the people;  look instead at the design of the team, the work flow, the processes, the skills, the communication patterns.</a:t>
            </a:r>
          </a:p>
          <a:p>
            <a:endParaRPr lang="en-US" dirty="0"/>
          </a:p>
          <a:p>
            <a:r>
              <a:rPr lang="en-US" dirty="0"/>
              <a:t> </a:t>
            </a:r>
          </a:p>
        </p:txBody>
      </p:sp>
      <p:sp>
        <p:nvSpPr>
          <p:cNvPr id="4" name="Slide Number Placeholder 3"/>
          <p:cNvSpPr>
            <a:spLocks noGrp="1"/>
          </p:cNvSpPr>
          <p:nvPr>
            <p:ph type="sldNum" sz="quarter" idx="10"/>
          </p:nvPr>
        </p:nvSpPr>
        <p:spPr/>
        <p:txBody>
          <a:bodyPr/>
          <a:lstStyle/>
          <a:p>
            <a:fld id="{B8452C1C-792F-4D82-9E9E-E2BBC39639A3}" type="slidenum">
              <a:rPr lang="en-US" smtClean="0"/>
              <a:t>3</a:t>
            </a:fld>
            <a:endParaRPr lang="en-US"/>
          </a:p>
        </p:txBody>
      </p:sp>
    </p:spTree>
    <p:extLst>
      <p:ext uri="{BB962C8B-B14F-4D97-AF65-F5344CB8AC3E}">
        <p14:creationId xmlns:p14="http://schemas.microsoft.com/office/powerpoint/2010/main" val="159130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Point:  This is our first useful</a:t>
            </a:r>
            <a:r>
              <a:rPr lang="en-US" b="1" baseline="0" dirty="0"/>
              <a:t> evidence based advice:  </a:t>
            </a:r>
            <a:r>
              <a:rPr lang="en-US" b="1" dirty="0"/>
              <a:t>As you increase a team’s authority, the team</a:t>
            </a:r>
            <a:r>
              <a:rPr lang="en-US" b="1" baseline="0" dirty="0"/>
              <a:t> will have more potential for innovation and also time-consuming conflict.  </a:t>
            </a:r>
          </a:p>
          <a:p>
            <a:r>
              <a:rPr lang="en-US" baseline="0" dirty="0"/>
              <a:t> </a:t>
            </a:r>
            <a:endParaRPr lang="en-US" dirty="0"/>
          </a:p>
        </p:txBody>
      </p:sp>
      <p:sp>
        <p:nvSpPr>
          <p:cNvPr id="4" name="Slide Number Placeholder 3"/>
          <p:cNvSpPr>
            <a:spLocks noGrp="1"/>
          </p:cNvSpPr>
          <p:nvPr>
            <p:ph type="sldNum" sz="quarter" idx="10"/>
          </p:nvPr>
        </p:nvSpPr>
        <p:spPr/>
        <p:txBody>
          <a:bodyPr/>
          <a:lstStyle/>
          <a:p>
            <a:fld id="{B8452C1C-792F-4D82-9E9E-E2BBC39639A3}" type="slidenum">
              <a:rPr lang="en-US" smtClean="0"/>
              <a:t>4</a:t>
            </a:fld>
            <a:endParaRPr lang="en-US"/>
          </a:p>
        </p:txBody>
      </p:sp>
    </p:spTree>
    <p:extLst>
      <p:ext uri="{BB962C8B-B14F-4D97-AF65-F5344CB8AC3E}">
        <p14:creationId xmlns:p14="http://schemas.microsoft.com/office/powerpoint/2010/main" val="3622696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Point:  the</a:t>
            </a:r>
            <a:r>
              <a:rPr lang="en-US" b="1" baseline="0" dirty="0"/>
              <a:t> belief that a high functioning team brings different perspectives, can be more critical of options, and therefore can make better decisions than one expert, is only partially true.</a:t>
            </a:r>
          </a:p>
          <a:p>
            <a:endParaRPr lang="en-US" b="1" baseline="0" dirty="0"/>
          </a:p>
          <a:p>
            <a:r>
              <a:rPr lang="en-US" b="1" baseline="0" dirty="0"/>
              <a:t>Key Point:  the mechanism underlying success in demonstrable tasks seems to be a sharpening of the accuracy of group members in the presence of others.  “Team member A:  Should we target Omaha?  It has a population of 1M?”…”Team Member B:  Sure, but of those 1M, 70% cannot afford our product.”</a:t>
            </a:r>
            <a:endParaRPr lang="en-US" b="1" dirty="0"/>
          </a:p>
          <a:p>
            <a:endParaRPr lang="en-US" dirty="0"/>
          </a:p>
          <a:p>
            <a:r>
              <a:rPr lang="en-US" dirty="0"/>
              <a:t> </a:t>
            </a:r>
          </a:p>
        </p:txBody>
      </p:sp>
      <p:sp>
        <p:nvSpPr>
          <p:cNvPr id="4" name="Slide Number Placeholder 3"/>
          <p:cNvSpPr>
            <a:spLocks noGrp="1"/>
          </p:cNvSpPr>
          <p:nvPr>
            <p:ph type="sldNum" sz="quarter" idx="10"/>
          </p:nvPr>
        </p:nvSpPr>
        <p:spPr/>
        <p:txBody>
          <a:bodyPr/>
          <a:lstStyle/>
          <a:p>
            <a:fld id="{62BCD495-CC31-435E-AAB1-5918C799C1C8}" type="slidenum">
              <a:rPr lang="en-US" smtClean="0"/>
              <a:t>5</a:t>
            </a:fld>
            <a:endParaRPr lang="en-US"/>
          </a:p>
        </p:txBody>
      </p:sp>
    </p:spTree>
    <p:extLst>
      <p:ext uri="{BB962C8B-B14F-4D97-AF65-F5344CB8AC3E}">
        <p14:creationId xmlns:p14="http://schemas.microsoft.com/office/powerpoint/2010/main" val="2968659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b="1" dirty="0"/>
              <a:t>Key Points:</a:t>
            </a:r>
            <a:r>
              <a:rPr lang="en-US" altLang="en-US" b="1" baseline="0" dirty="0"/>
              <a:t>  </a:t>
            </a:r>
            <a:r>
              <a:rPr lang="en-US" altLang="en-US" b="1" dirty="0"/>
              <a:t>Teams tend to excel at convergent thinking and individuals at divergent thinking.  Convergent thinking is analogous to</a:t>
            </a:r>
            <a:r>
              <a:rPr lang="en-US" altLang="en-US" b="1" baseline="0" dirty="0"/>
              <a:t> a “demonstrable task.”  In contrast, convergent thinking…”What are new and novel ways we could approach marketing?” – there is no right answer.</a:t>
            </a:r>
          </a:p>
          <a:p>
            <a:pPr>
              <a:defRPr/>
            </a:pPr>
            <a:endParaRPr lang="en-US" altLang="en-US" dirty="0"/>
          </a:p>
          <a:p>
            <a:pPr>
              <a:defRPr/>
            </a:pPr>
            <a:endParaRPr lang="en-US" altLang="en-US" dirty="0"/>
          </a:p>
          <a:p>
            <a:pPr>
              <a:buFont typeface="+mj-lt"/>
              <a:buNone/>
              <a:defRPr/>
            </a:pPr>
            <a:r>
              <a:rPr lang="en-US" altLang="en-US" dirty="0"/>
              <a:t> </a:t>
            </a:r>
          </a:p>
        </p:txBody>
      </p:sp>
    </p:spTree>
    <p:extLst>
      <p:ext uri="{BB962C8B-B14F-4D97-AF65-F5344CB8AC3E}">
        <p14:creationId xmlns:p14="http://schemas.microsoft.com/office/powerpoint/2010/main" val="24681331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a:t>
            </a:r>
            <a:r>
              <a:rPr lang="en-US" b="1" baseline="0" dirty="0"/>
              <a:t> Point:  Brainstorming was first described and used widely in the 1950’s using a very sensible set of rules articulated by Osborn.  You can see that they are likely to create an environment for innovation.</a:t>
            </a:r>
          </a:p>
          <a:p>
            <a:endParaRPr lang="en-US" b="1" baseline="0" dirty="0"/>
          </a:p>
          <a:p>
            <a:r>
              <a:rPr lang="en-US" b="0" baseline="0" dirty="0"/>
              <a:t> </a:t>
            </a:r>
            <a:endParaRPr lang="en-US" b="0" dirty="0"/>
          </a:p>
        </p:txBody>
      </p:sp>
      <p:sp>
        <p:nvSpPr>
          <p:cNvPr id="4" name="Slide Number Placeholder 3"/>
          <p:cNvSpPr>
            <a:spLocks noGrp="1"/>
          </p:cNvSpPr>
          <p:nvPr>
            <p:ph type="sldNum" sz="quarter" idx="10"/>
          </p:nvPr>
        </p:nvSpPr>
        <p:spPr/>
        <p:txBody>
          <a:bodyPr/>
          <a:lstStyle/>
          <a:p>
            <a:fld id="{B8452C1C-792F-4D82-9E9E-E2BBC39639A3}" type="slidenum">
              <a:rPr lang="en-US" smtClean="0"/>
              <a:t>7</a:t>
            </a:fld>
            <a:endParaRPr lang="en-US"/>
          </a:p>
        </p:txBody>
      </p:sp>
    </p:spTree>
    <p:extLst>
      <p:ext uri="{BB962C8B-B14F-4D97-AF65-F5344CB8AC3E}">
        <p14:creationId xmlns:p14="http://schemas.microsoft.com/office/powerpoint/2010/main" val="35714372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Point:  the same amount of people (in this case four) were place either together (right side)</a:t>
            </a:r>
            <a:r>
              <a:rPr lang="en-US" b="1" baseline="0" dirty="0"/>
              <a:t> or they were separated physically (left side).  They were then asked to generate ideas in a specific timeframe.  </a:t>
            </a:r>
          </a:p>
          <a:p>
            <a:endParaRPr lang="en-US" b="1" baseline="0" dirty="0"/>
          </a:p>
          <a:p>
            <a:r>
              <a:rPr lang="en-US" b="1" baseline="0" dirty="0"/>
              <a:t>Most experiments measured quantity and quality.</a:t>
            </a:r>
            <a:endParaRPr lang="en-US" b="1" dirty="0"/>
          </a:p>
        </p:txBody>
      </p:sp>
      <p:sp>
        <p:nvSpPr>
          <p:cNvPr id="4" name="Slide Number Placeholder 3"/>
          <p:cNvSpPr>
            <a:spLocks noGrp="1"/>
          </p:cNvSpPr>
          <p:nvPr>
            <p:ph type="sldNum" sz="quarter" idx="10"/>
          </p:nvPr>
        </p:nvSpPr>
        <p:spPr/>
        <p:txBody>
          <a:bodyPr/>
          <a:lstStyle/>
          <a:p>
            <a:fld id="{B8452C1C-792F-4D82-9E9E-E2BBC39639A3}" type="slidenum">
              <a:rPr lang="en-US" smtClean="0"/>
              <a:t>8</a:t>
            </a:fld>
            <a:endParaRPr lang="en-US"/>
          </a:p>
        </p:txBody>
      </p:sp>
    </p:spTree>
    <p:extLst>
      <p:ext uri="{BB962C8B-B14F-4D97-AF65-F5344CB8AC3E}">
        <p14:creationId xmlns:p14="http://schemas.microsoft.com/office/powerpoint/2010/main" val="1964175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Point:  People working independently</a:t>
            </a:r>
            <a:r>
              <a:rPr lang="en-US" b="1" baseline="0" dirty="0"/>
              <a:t> perform better than brainstorming groups.  This effect has been replicated in thousands of experiments.  The data indicates that Osborne is probably wrong.</a:t>
            </a:r>
            <a:endParaRPr lang="en-US" b="1" dirty="0"/>
          </a:p>
          <a:p>
            <a:endParaRPr lang="en-US" b="1" dirty="0"/>
          </a:p>
          <a:p>
            <a:r>
              <a:rPr lang="en-US" dirty="0"/>
              <a:t> </a:t>
            </a:r>
          </a:p>
        </p:txBody>
      </p:sp>
      <p:sp>
        <p:nvSpPr>
          <p:cNvPr id="4" name="Slide Number Placeholder 3"/>
          <p:cNvSpPr>
            <a:spLocks noGrp="1"/>
          </p:cNvSpPr>
          <p:nvPr>
            <p:ph type="sldNum" sz="quarter" idx="10"/>
          </p:nvPr>
        </p:nvSpPr>
        <p:spPr/>
        <p:txBody>
          <a:bodyPr/>
          <a:lstStyle/>
          <a:p>
            <a:fld id="{B8452C1C-792F-4D82-9E9E-E2BBC39639A3}" type="slidenum">
              <a:rPr lang="en-US" smtClean="0"/>
              <a:t>9</a:t>
            </a:fld>
            <a:endParaRPr lang="en-US"/>
          </a:p>
        </p:txBody>
      </p:sp>
    </p:spTree>
    <p:extLst>
      <p:ext uri="{BB962C8B-B14F-4D97-AF65-F5344CB8AC3E}">
        <p14:creationId xmlns:p14="http://schemas.microsoft.com/office/powerpoint/2010/main" val="2958393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C3870EB-D881-4A4F-8656-844DCD5784B0}" type="datetimeFigureOut">
              <a:rPr lang="en-US" smtClean="0"/>
              <a:t>8/1/2018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E730CD-4A26-443B-9AF6-6647555F70C7}" type="slidenum">
              <a:rPr lang="en-US" smtClean="0"/>
              <a:t>‹#›</a:t>
            </a:fld>
            <a:endParaRPr lang="en-US"/>
          </a:p>
        </p:txBody>
      </p:sp>
    </p:spTree>
    <p:extLst>
      <p:ext uri="{BB962C8B-B14F-4D97-AF65-F5344CB8AC3E}">
        <p14:creationId xmlns:p14="http://schemas.microsoft.com/office/powerpoint/2010/main" val="2938901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3870EB-D881-4A4F-8656-844DCD5784B0}" type="datetimeFigureOut">
              <a:rPr lang="en-US" smtClean="0"/>
              <a:t>8/1/2018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E730CD-4A26-443B-9AF6-6647555F70C7}" type="slidenum">
              <a:rPr lang="en-US" smtClean="0"/>
              <a:t>‹#›</a:t>
            </a:fld>
            <a:endParaRPr lang="en-US"/>
          </a:p>
        </p:txBody>
      </p:sp>
    </p:spTree>
    <p:extLst>
      <p:ext uri="{BB962C8B-B14F-4D97-AF65-F5344CB8AC3E}">
        <p14:creationId xmlns:p14="http://schemas.microsoft.com/office/powerpoint/2010/main" val="2186573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3870EB-D881-4A4F-8656-844DCD5784B0}" type="datetimeFigureOut">
              <a:rPr lang="en-US" smtClean="0"/>
              <a:t>8/1/2018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E730CD-4A26-443B-9AF6-6647555F70C7}" type="slidenum">
              <a:rPr lang="en-US" smtClean="0"/>
              <a:t>‹#›</a:t>
            </a:fld>
            <a:endParaRPr lang="en-US"/>
          </a:p>
        </p:txBody>
      </p:sp>
    </p:spTree>
    <p:extLst>
      <p:ext uri="{BB962C8B-B14F-4D97-AF65-F5344CB8AC3E}">
        <p14:creationId xmlns:p14="http://schemas.microsoft.com/office/powerpoint/2010/main" val="3375334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3870EB-D881-4A4F-8656-844DCD5784B0}" type="datetimeFigureOut">
              <a:rPr lang="en-US" smtClean="0"/>
              <a:t>8/1/2018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E730CD-4A26-443B-9AF6-6647555F70C7}" type="slidenum">
              <a:rPr lang="en-US" smtClean="0"/>
              <a:t>‹#›</a:t>
            </a:fld>
            <a:endParaRPr lang="en-US"/>
          </a:p>
        </p:txBody>
      </p:sp>
    </p:spTree>
    <p:extLst>
      <p:ext uri="{BB962C8B-B14F-4D97-AF65-F5344CB8AC3E}">
        <p14:creationId xmlns:p14="http://schemas.microsoft.com/office/powerpoint/2010/main" val="2729416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C3870EB-D881-4A4F-8656-844DCD5784B0}" type="datetimeFigureOut">
              <a:rPr lang="en-US" smtClean="0"/>
              <a:t>8/1/2018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E730CD-4A26-443B-9AF6-6647555F70C7}" type="slidenum">
              <a:rPr lang="en-US" smtClean="0"/>
              <a:t>‹#›</a:t>
            </a:fld>
            <a:endParaRPr lang="en-US"/>
          </a:p>
        </p:txBody>
      </p:sp>
    </p:spTree>
    <p:extLst>
      <p:ext uri="{BB962C8B-B14F-4D97-AF65-F5344CB8AC3E}">
        <p14:creationId xmlns:p14="http://schemas.microsoft.com/office/powerpoint/2010/main" val="214755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C3870EB-D881-4A4F-8656-844DCD5784B0}" type="datetimeFigureOut">
              <a:rPr lang="en-US" smtClean="0"/>
              <a:t>8/1/2018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E730CD-4A26-443B-9AF6-6647555F70C7}" type="slidenum">
              <a:rPr lang="en-US" smtClean="0"/>
              <a:t>‹#›</a:t>
            </a:fld>
            <a:endParaRPr lang="en-US"/>
          </a:p>
        </p:txBody>
      </p:sp>
    </p:spTree>
    <p:extLst>
      <p:ext uri="{BB962C8B-B14F-4D97-AF65-F5344CB8AC3E}">
        <p14:creationId xmlns:p14="http://schemas.microsoft.com/office/powerpoint/2010/main" val="4142544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C3870EB-D881-4A4F-8656-844DCD5784B0}" type="datetimeFigureOut">
              <a:rPr lang="en-US" smtClean="0"/>
              <a:t>8/1/2018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E730CD-4A26-443B-9AF6-6647555F70C7}" type="slidenum">
              <a:rPr lang="en-US" smtClean="0"/>
              <a:t>‹#›</a:t>
            </a:fld>
            <a:endParaRPr lang="en-US"/>
          </a:p>
        </p:txBody>
      </p:sp>
    </p:spTree>
    <p:extLst>
      <p:ext uri="{BB962C8B-B14F-4D97-AF65-F5344CB8AC3E}">
        <p14:creationId xmlns:p14="http://schemas.microsoft.com/office/powerpoint/2010/main" val="310268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C3870EB-D881-4A4F-8656-844DCD5784B0}" type="datetimeFigureOut">
              <a:rPr lang="en-US" smtClean="0"/>
              <a:t>8/1/2018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E730CD-4A26-443B-9AF6-6647555F70C7}" type="slidenum">
              <a:rPr lang="en-US" smtClean="0"/>
              <a:t>‹#›</a:t>
            </a:fld>
            <a:endParaRPr lang="en-US"/>
          </a:p>
        </p:txBody>
      </p:sp>
    </p:spTree>
    <p:extLst>
      <p:ext uri="{BB962C8B-B14F-4D97-AF65-F5344CB8AC3E}">
        <p14:creationId xmlns:p14="http://schemas.microsoft.com/office/powerpoint/2010/main" val="2458295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3870EB-D881-4A4F-8656-844DCD5784B0}" type="datetimeFigureOut">
              <a:rPr lang="en-US" smtClean="0"/>
              <a:t>8/1/2018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E730CD-4A26-443B-9AF6-6647555F70C7}" type="slidenum">
              <a:rPr lang="en-US" smtClean="0"/>
              <a:t>‹#›</a:t>
            </a:fld>
            <a:endParaRPr lang="en-US"/>
          </a:p>
        </p:txBody>
      </p:sp>
    </p:spTree>
    <p:extLst>
      <p:ext uri="{BB962C8B-B14F-4D97-AF65-F5344CB8AC3E}">
        <p14:creationId xmlns:p14="http://schemas.microsoft.com/office/powerpoint/2010/main" val="1736337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C3870EB-D881-4A4F-8656-844DCD5784B0}" type="datetimeFigureOut">
              <a:rPr lang="en-US" smtClean="0"/>
              <a:t>8/1/2018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E730CD-4A26-443B-9AF6-6647555F70C7}" type="slidenum">
              <a:rPr lang="en-US" smtClean="0"/>
              <a:t>‹#›</a:t>
            </a:fld>
            <a:endParaRPr lang="en-US"/>
          </a:p>
        </p:txBody>
      </p:sp>
    </p:spTree>
    <p:extLst>
      <p:ext uri="{BB962C8B-B14F-4D97-AF65-F5344CB8AC3E}">
        <p14:creationId xmlns:p14="http://schemas.microsoft.com/office/powerpoint/2010/main" val="1306035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C3870EB-D881-4A4F-8656-844DCD5784B0}" type="datetimeFigureOut">
              <a:rPr lang="en-US" smtClean="0"/>
              <a:t>8/1/2018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E730CD-4A26-443B-9AF6-6647555F70C7}" type="slidenum">
              <a:rPr lang="en-US" smtClean="0"/>
              <a:t>‹#›</a:t>
            </a:fld>
            <a:endParaRPr lang="en-US"/>
          </a:p>
        </p:txBody>
      </p:sp>
    </p:spTree>
    <p:extLst>
      <p:ext uri="{BB962C8B-B14F-4D97-AF65-F5344CB8AC3E}">
        <p14:creationId xmlns:p14="http://schemas.microsoft.com/office/powerpoint/2010/main" val="2747799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3870EB-D881-4A4F-8656-844DCD5784B0}" type="datetimeFigureOut">
              <a:rPr lang="en-US" smtClean="0"/>
              <a:t>8/1/2018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E730CD-4A26-443B-9AF6-6647555F70C7}" type="slidenum">
              <a:rPr lang="en-US" smtClean="0"/>
              <a:t>‹#›</a:t>
            </a:fld>
            <a:endParaRPr lang="en-US"/>
          </a:p>
        </p:txBody>
      </p:sp>
    </p:spTree>
    <p:extLst>
      <p:ext uri="{BB962C8B-B14F-4D97-AF65-F5344CB8AC3E}">
        <p14:creationId xmlns:p14="http://schemas.microsoft.com/office/powerpoint/2010/main" val="17528170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147112"/>
          </a:xfrm>
        </p:spPr>
        <p:txBody>
          <a:bodyPr/>
          <a:lstStyle/>
          <a:p>
            <a:r>
              <a:rPr lang="en-US" dirty="0"/>
              <a:t>Rules from the lab</a:t>
            </a:r>
          </a:p>
        </p:txBody>
      </p:sp>
      <p:pic>
        <p:nvPicPr>
          <p:cNvPr id="4" name="Picture 3"/>
          <p:cNvPicPr>
            <a:picLocks noChangeAspect="1"/>
          </p:cNvPicPr>
          <p:nvPr/>
        </p:nvPicPr>
        <p:blipFill>
          <a:blip r:embed="rId3"/>
          <a:stretch>
            <a:fillRect/>
          </a:stretch>
        </p:blipFill>
        <p:spPr>
          <a:xfrm>
            <a:off x="6470574" y="2269475"/>
            <a:ext cx="4672392" cy="4228409"/>
          </a:xfrm>
          <a:prstGeom prst="rect">
            <a:avLst/>
          </a:prstGeom>
        </p:spPr>
      </p:pic>
      <p:sp>
        <p:nvSpPr>
          <p:cNvPr id="7" name="Rectangle 6"/>
          <p:cNvSpPr/>
          <p:nvPr/>
        </p:nvSpPr>
        <p:spPr>
          <a:xfrm>
            <a:off x="762000" y="2812747"/>
            <a:ext cx="6096000" cy="2123658"/>
          </a:xfrm>
          <a:prstGeom prst="rect">
            <a:avLst/>
          </a:prstGeom>
        </p:spPr>
        <p:txBody>
          <a:bodyPr>
            <a:spAutoFit/>
          </a:bodyPr>
          <a:lstStyle/>
          <a:p>
            <a:r>
              <a:rPr lang="en-US" sz="4400" dirty="0"/>
              <a:t>Teams</a:t>
            </a:r>
          </a:p>
          <a:p>
            <a:r>
              <a:rPr lang="en-US" sz="4400" dirty="0"/>
              <a:t>Pay</a:t>
            </a:r>
          </a:p>
          <a:p>
            <a:r>
              <a:rPr lang="en-US" sz="4400" dirty="0"/>
              <a:t>Talent Development</a:t>
            </a:r>
          </a:p>
        </p:txBody>
      </p:sp>
    </p:spTree>
    <p:extLst>
      <p:ext uri="{BB962C8B-B14F-4D97-AF65-F5344CB8AC3E}">
        <p14:creationId xmlns:p14="http://schemas.microsoft.com/office/powerpoint/2010/main" val="41563940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Everyone?  Blair and Jill?</a:t>
            </a:r>
          </a:p>
        </p:txBody>
      </p:sp>
      <p:pic>
        <p:nvPicPr>
          <p:cNvPr id="3" name="Picture 2"/>
          <p:cNvPicPr>
            <a:picLocks noChangeAspect="1"/>
          </p:cNvPicPr>
          <p:nvPr/>
        </p:nvPicPr>
        <p:blipFill>
          <a:blip r:embed="rId3"/>
          <a:stretch>
            <a:fillRect/>
          </a:stretch>
        </p:blipFill>
        <p:spPr>
          <a:xfrm>
            <a:off x="7372350" y="1295869"/>
            <a:ext cx="3981450" cy="4895850"/>
          </a:xfrm>
          <a:prstGeom prst="rect">
            <a:avLst/>
          </a:prstGeom>
        </p:spPr>
      </p:pic>
      <p:pic>
        <p:nvPicPr>
          <p:cNvPr id="4" name="Picture 3"/>
          <p:cNvPicPr>
            <a:picLocks noChangeAspect="1"/>
          </p:cNvPicPr>
          <p:nvPr/>
        </p:nvPicPr>
        <p:blipFill>
          <a:blip r:embed="rId4"/>
          <a:stretch>
            <a:fillRect/>
          </a:stretch>
        </p:blipFill>
        <p:spPr>
          <a:xfrm>
            <a:off x="423678" y="2074537"/>
            <a:ext cx="6332592" cy="3733332"/>
          </a:xfrm>
          <a:prstGeom prst="rect">
            <a:avLst/>
          </a:prstGeom>
        </p:spPr>
      </p:pic>
    </p:spTree>
    <p:extLst>
      <p:ext uri="{BB962C8B-B14F-4D97-AF65-F5344CB8AC3E}">
        <p14:creationId xmlns:p14="http://schemas.microsoft.com/office/powerpoint/2010/main" val="2918696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  a long story…</a:t>
            </a:r>
          </a:p>
        </p:txBody>
      </p:sp>
      <p:pic>
        <p:nvPicPr>
          <p:cNvPr id="4" name="Content Placeholder 3"/>
          <p:cNvPicPr>
            <a:picLocks noGrp="1" noChangeAspect="1"/>
          </p:cNvPicPr>
          <p:nvPr>
            <p:ph idx="1"/>
          </p:nvPr>
        </p:nvPicPr>
        <p:blipFill>
          <a:blip r:embed="rId3"/>
          <a:stretch>
            <a:fillRect/>
          </a:stretch>
        </p:blipFill>
        <p:spPr>
          <a:xfrm>
            <a:off x="1176667" y="1570372"/>
            <a:ext cx="3481960" cy="4669732"/>
          </a:xfrm>
          <a:prstGeom prst="rect">
            <a:avLst/>
          </a:prstGeom>
        </p:spPr>
      </p:pic>
      <p:pic>
        <p:nvPicPr>
          <p:cNvPr id="5" name="Content Placeholder 3"/>
          <p:cNvPicPr>
            <a:picLocks noChangeAspect="1"/>
          </p:cNvPicPr>
          <p:nvPr/>
        </p:nvPicPr>
        <p:blipFill>
          <a:blip r:embed="rId3"/>
          <a:stretch>
            <a:fillRect/>
          </a:stretch>
        </p:blipFill>
        <p:spPr>
          <a:xfrm>
            <a:off x="8306560" y="170699"/>
            <a:ext cx="3481960" cy="4669732"/>
          </a:xfrm>
          <a:prstGeom prst="rect">
            <a:avLst/>
          </a:prstGeom>
        </p:spPr>
      </p:pic>
      <p:pic>
        <p:nvPicPr>
          <p:cNvPr id="6" name="Content Placeholder 3"/>
          <p:cNvPicPr>
            <a:picLocks noChangeAspect="1"/>
          </p:cNvPicPr>
          <p:nvPr/>
        </p:nvPicPr>
        <p:blipFill>
          <a:blip r:embed="rId3"/>
          <a:stretch>
            <a:fillRect/>
          </a:stretch>
        </p:blipFill>
        <p:spPr>
          <a:xfrm>
            <a:off x="4824600" y="2196014"/>
            <a:ext cx="3481960" cy="4669732"/>
          </a:xfrm>
          <a:prstGeom prst="rect">
            <a:avLst/>
          </a:prstGeom>
        </p:spPr>
      </p:pic>
    </p:spTree>
    <p:extLst>
      <p:ext uri="{BB962C8B-B14F-4D97-AF65-F5344CB8AC3E}">
        <p14:creationId xmlns:p14="http://schemas.microsoft.com/office/powerpoint/2010/main" val="28939746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create a baseline for a good pay system</a:t>
            </a:r>
          </a:p>
        </p:txBody>
      </p:sp>
      <p:pic>
        <p:nvPicPr>
          <p:cNvPr id="4" name="Content Placeholder 3"/>
          <p:cNvPicPr>
            <a:picLocks noGrp="1" noChangeAspect="1"/>
          </p:cNvPicPr>
          <p:nvPr>
            <p:ph idx="1"/>
          </p:nvPr>
        </p:nvPicPr>
        <p:blipFill>
          <a:blip r:embed="rId3"/>
          <a:stretch>
            <a:fillRect/>
          </a:stretch>
        </p:blipFill>
        <p:spPr>
          <a:xfrm>
            <a:off x="3202733" y="1555623"/>
            <a:ext cx="4742054" cy="4951123"/>
          </a:xfrm>
          <a:prstGeom prst="rect">
            <a:avLst/>
          </a:prstGeom>
        </p:spPr>
      </p:pic>
      <p:sp>
        <p:nvSpPr>
          <p:cNvPr id="5" name="TextBox 4"/>
          <p:cNvSpPr txBox="1"/>
          <p:nvPr/>
        </p:nvSpPr>
        <p:spPr>
          <a:xfrm>
            <a:off x="8289561" y="2878111"/>
            <a:ext cx="3777521"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9862552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 for creativity?</a:t>
            </a:r>
          </a:p>
        </p:txBody>
      </p:sp>
      <p:sp>
        <p:nvSpPr>
          <p:cNvPr id="3" name="Content Placeholder 2"/>
          <p:cNvSpPr>
            <a:spLocks noGrp="1"/>
          </p:cNvSpPr>
          <p:nvPr>
            <p:ph idx="1"/>
          </p:nvPr>
        </p:nvSpPr>
        <p:spPr/>
        <p:txBody>
          <a:bodyPr/>
          <a:lstStyle/>
          <a:p>
            <a:r>
              <a:rPr lang="en-US" dirty="0"/>
              <a:t>But if you want more … you want employees to be creative, innovative…</a:t>
            </a:r>
          </a:p>
          <a:p>
            <a:pPr lvl="1"/>
            <a:r>
              <a:rPr lang="en-US" dirty="0"/>
              <a:t>This creativity is not defined by anything in their job description – it happens when employees feel they can experiment outside of regular job duties.  It is unexpected.</a:t>
            </a:r>
          </a:p>
          <a:p>
            <a:r>
              <a:rPr lang="en-US" dirty="0"/>
              <a:t>Examples – Frappuccino</a:t>
            </a:r>
          </a:p>
          <a:p>
            <a:r>
              <a:rPr lang="en-US" dirty="0"/>
              <a:t>One solution is to provide pay-for-performance (PFP) – merit increases, a bonus, and so on.</a:t>
            </a:r>
          </a:p>
        </p:txBody>
      </p:sp>
    </p:spTree>
    <p:extLst>
      <p:ext uri="{BB962C8B-B14F-4D97-AF65-F5344CB8AC3E}">
        <p14:creationId xmlns:p14="http://schemas.microsoft.com/office/powerpoint/2010/main" val="2711474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t>Deci</a:t>
            </a:r>
            <a:r>
              <a:rPr lang="en-US" dirty="0"/>
              <a:t> and </a:t>
            </a:r>
            <a:r>
              <a:rPr lang="en-US" dirty="0" err="1"/>
              <a:t>Amabile</a:t>
            </a:r>
            <a:r>
              <a:rPr lang="en-US" dirty="0"/>
              <a:t> versus </a:t>
            </a:r>
            <a:r>
              <a:rPr lang="en-US" dirty="0" err="1"/>
              <a:t>Eisenberger</a:t>
            </a:r>
            <a:r>
              <a:rPr lang="en-US" dirty="0"/>
              <a:t> </a:t>
            </a:r>
            <a:br>
              <a:rPr lang="en-US" dirty="0"/>
            </a:br>
            <a:r>
              <a:rPr lang="en-US" dirty="0"/>
              <a:t>The great pay food fight.</a:t>
            </a:r>
          </a:p>
        </p:txBody>
      </p:sp>
      <p:sp>
        <p:nvSpPr>
          <p:cNvPr id="3" name="Content Placeholder 2"/>
          <p:cNvSpPr>
            <a:spLocks noGrp="1"/>
          </p:cNvSpPr>
          <p:nvPr>
            <p:ph idx="1"/>
          </p:nvPr>
        </p:nvSpPr>
        <p:spPr>
          <a:xfrm>
            <a:off x="335280" y="2311717"/>
            <a:ext cx="10759440" cy="3464243"/>
          </a:xfrm>
        </p:spPr>
        <p:txBody>
          <a:bodyPr>
            <a:normAutofit fontScale="92500" lnSpcReduction="20000"/>
          </a:bodyPr>
          <a:lstStyle/>
          <a:p>
            <a:r>
              <a:rPr lang="en-US" sz="3600" dirty="0"/>
              <a:t>Two concepts:  intrinsic and extrinsic motivation.</a:t>
            </a:r>
          </a:p>
          <a:p>
            <a:pPr lvl="1"/>
            <a:r>
              <a:rPr lang="en-US" sz="3200" dirty="0"/>
              <a:t>Autonomy &amp; intrinsic motivation </a:t>
            </a:r>
          </a:p>
          <a:p>
            <a:pPr marL="457200" lvl="1" indent="0">
              <a:buNone/>
            </a:pPr>
            <a:endParaRPr lang="en-US" sz="3200" dirty="0"/>
          </a:p>
          <a:p>
            <a:r>
              <a:rPr lang="en-US" sz="3600" dirty="0" err="1"/>
              <a:t>Deci</a:t>
            </a:r>
            <a:r>
              <a:rPr lang="en-US" sz="3600" dirty="0"/>
              <a:t> and </a:t>
            </a:r>
            <a:r>
              <a:rPr lang="en-US" sz="3600" dirty="0" err="1"/>
              <a:t>Amabile</a:t>
            </a:r>
            <a:endParaRPr lang="en-US" sz="3600" dirty="0"/>
          </a:p>
          <a:p>
            <a:pPr lvl="1"/>
            <a:r>
              <a:rPr lang="en-US" sz="3600" dirty="0"/>
              <a:t>Paying people extra to do work they love diminishes their motivation.  In a word, having work “fun” is now a             J. O. B. </a:t>
            </a:r>
          </a:p>
          <a:p>
            <a:pPr lvl="1"/>
            <a:r>
              <a:rPr lang="en-US" sz="3600" dirty="0"/>
              <a:t>This lab result was repeated many times.</a:t>
            </a:r>
          </a:p>
          <a:p>
            <a:pPr marL="457200" lvl="1" indent="0">
              <a:buNone/>
            </a:pPr>
            <a:endParaRPr lang="en-US" dirty="0"/>
          </a:p>
          <a:p>
            <a:pPr marL="457200" lvl="1" indent="0">
              <a:buNone/>
            </a:pPr>
            <a:endParaRPr lang="en-US" dirty="0"/>
          </a:p>
        </p:txBody>
      </p:sp>
      <p:pic>
        <p:nvPicPr>
          <p:cNvPr id="4" name="Picture 3"/>
          <p:cNvPicPr>
            <a:picLocks noChangeAspect="1"/>
          </p:cNvPicPr>
          <p:nvPr/>
        </p:nvPicPr>
        <p:blipFill>
          <a:blip r:embed="rId3"/>
          <a:stretch>
            <a:fillRect/>
          </a:stretch>
        </p:blipFill>
        <p:spPr>
          <a:xfrm>
            <a:off x="10229139" y="751180"/>
            <a:ext cx="1962861" cy="2106136"/>
          </a:xfrm>
          <a:prstGeom prst="rect">
            <a:avLst/>
          </a:prstGeom>
        </p:spPr>
      </p:pic>
    </p:spTree>
    <p:extLst>
      <p:ext uri="{BB962C8B-B14F-4D97-AF65-F5344CB8AC3E}">
        <p14:creationId xmlns:p14="http://schemas.microsoft.com/office/powerpoint/2010/main" val="24800380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great pay food fight.</a:t>
            </a:r>
          </a:p>
        </p:txBody>
      </p:sp>
      <p:sp>
        <p:nvSpPr>
          <p:cNvPr id="3" name="Content Placeholder 2"/>
          <p:cNvSpPr>
            <a:spLocks noGrp="1"/>
          </p:cNvSpPr>
          <p:nvPr>
            <p:ph idx="1"/>
          </p:nvPr>
        </p:nvSpPr>
        <p:spPr>
          <a:xfrm>
            <a:off x="407470" y="1377458"/>
            <a:ext cx="10759440" cy="3464243"/>
          </a:xfrm>
        </p:spPr>
        <p:txBody>
          <a:bodyPr/>
          <a:lstStyle/>
          <a:p>
            <a:r>
              <a:rPr lang="en-US" dirty="0" err="1"/>
              <a:t>Eisenberger</a:t>
            </a:r>
            <a:endParaRPr lang="en-US" dirty="0"/>
          </a:p>
          <a:p>
            <a:pPr lvl="1"/>
            <a:r>
              <a:rPr lang="en-US" dirty="0"/>
              <a:t>Get out of the lab and see what is going on!  That is not what is happening in the workplace.  Extrinsic rewards rule!</a:t>
            </a:r>
          </a:p>
          <a:p>
            <a:pPr lvl="1"/>
            <a:endParaRPr lang="en-US" dirty="0"/>
          </a:p>
          <a:p>
            <a:pPr marL="457200" lvl="1" indent="0">
              <a:buNone/>
            </a:pPr>
            <a:endParaRPr lang="en-US" dirty="0"/>
          </a:p>
          <a:p>
            <a:pPr marL="457200" lvl="1" indent="0">
              <a:buNone/>
            </a:pPr>
            <a:endParaRPr lang="en-US" dirty="0"/>
          </a:p>
        </p:txBody>
      </p:sp>
      <p:pic>
        <p:nvPicPr>
          <p:cNvPr id="6" name="Picture 5"/>
          <p:cNvPicPr>
            <a:picLocks noChangeAspect="1"/>
          </p:cNvPicPr>
          <p:nvPr/>
        </p:nvPicPr>
        <p:blipFill>
          <a:blip r:embed="rId3"/>
          <a:stretch>
            <a:fillRect/>
          </a:stretch>
        </p:blipFill>
        <p:spPr>
          <a:xfrm rot="-21600000">
            <a:off x="8760618" y="2524316"/>
            <a:ext cx="3084197" cy="3795936"/>
          </a:xfrm>
          <a:prstGeom prst="rect">
            <a:avLst/>
          </a:prstGeom>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69432" y="3386103"/>
            <a:ext cx="2827421" cy="2843547"/>
          </a:xfrm>
          <a:prstGeom prst="rect">
            <a:avLst/>
          </a:prstGeom>
        </p:spPr>
      </p:pic>
      <p:pic>
        <p:nvPicPr>
          <p:cNvPr id="8" name="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840000">
            <a:off x="1297005" y="2917141"/>
            <a:ext cx="1171074" cy="1411998"/>
          </a:xfrm>
          <a:prstGeom prst="rect">
            <a:avLst/>
          </a:prstGeom>
        </p:spPr>
      </p:pic>
      <p:pic>
        <p:nvPicPr>
          <p:cNvPr id="10" name="Picture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960000">
            <a:off x="7030735" y="2385647"/>
            <a:ext cx="923587" cy="2063137"/>
          </a:xfrm>
          <a:prstGeom prst="rect">
            <a:avLst/>
          </a:prstGeom>
        </p:spPr>
      </p:pic>
    </p:spTree>
    <p:extLst>
      <p:ext uri="{BB962C8B-B14F-4D97-AF65-F5344CB8AC3E}">
        <p14:creationId xmlns:p14="http://schemas.microsoft.com/office/powerpoint/2010/main" val="2942371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sz="half" idx="1"/>
          </p:nvPr>
        </p:nvSpPr>
        <p:spPr>
          <a:xfrm>
            <a:off x="268704" y="1119087"/>
            <a:ext cx="3541295" cy="5139088"/>
          </a:xfrm>
        </p:spPr>
        <p:txBody>
          <a:bodyPr>
            <a:normAutofit fontScale="92500"/>
          </a:bodyPr>
          <a:lstStyle/>
          <a:p>
            <a:pPr marL="0" indent="0">
              <a:buNone/>
            </a:pPr>
            <a:r>
              <a:rPr lang="en-US" b="1" dirty="0"/>
              <a:t>Principle #1</a:t>
            </a:r>
          </a:p>
          <a:p>
            <a:r>
              <a:rPr lang="en-US" dirty="0"/>
              <a:t>Extrinsic rewards </a:t>
            </a:r>
            <a:r>
              <a:rPr lang="en-US" u="sng" dirty="0"/>
              <a:t>do</a:t>
            </a:r>
            <a:r>
              <a:rPr lang="en-US" dirty="0"/>
              <a:t> work very well for repetitive and routine work.</a:t>
            </a:r>
          </a:p>
          <a:p>
            <a:pPr lvl="1"/>
            <a:r>
              <a:rPr lang="en-US" dirty="0"/>
              <a:t>Example – gainsharing</a:t>
            </a:r>
          </a:p>
          <a:p>
            <a:pPr marL="0" indent="0">
              <a:buNone/>
            </a:pPr>
            <a:r>
              <a:rPr lang="en-US" b="1" dirty="0"/>
              <a:t>Principle #2</a:t>
            </a:r>
          </a:p>
          <a:p>
            <a:r>
              <a:rPr lang="en-US" dirty="0"/>
              <a:t>Rewards for creative work are effective when they “inform” employees what behavior is valued.  </a:t>
            </a:r>
            <a:r>
              <a:rPr lang="en-US" u="sng" dirty="0"/>
              <a:t>Informing effect.</a:t>
            </a:r>
          </a:p>
          <a:p>
            <a:endParaRPr lang="en-US" dirty="0"/>
          </a:p>
          <a:p>
            <a:pPr marL="0" indent="0">
              <a:buNone/>
            </a:pPr>
            <a:endParaRPr lang="en-US" dirty="0"/>
          </a:p>
        </p:txBody>
      </p:sp>
      <p:sp>
        <p:nvSpPr>
          <p:cNvPr id="5" name="Content Placeholder 4"/>
          <p:cNvSpPr>
            <a:spLocks noGrp="1"/>
          </p:cNvSpPr>
          <p:nvPr>
            <p:ph sz="half" idx="2"/>
          </p:nvPr>
        </p:nvSpPr>
        <p:spPr/>
        <p:txBody>
          <a:bodyPr>
            <a:normAutofit fontScale="92500"/>
          </a:bodyPr>
          <a:lstStyle/>
          <a:p>
            <a:endParaRPr lang="en-US"/>
          </a:p>
        </p:txBody>
      </p:sp>
      <p:sp>
        <p:nvSpPr>
          <p:cNvPr id="6" name="TextBox 5"/>
          <p:cNvSpPr txBox="1"/>
          <p:nvPr/>
        </p:nvSpPr>
        <p:spPr>
          <a:xfrm>
            <a:off x="7591926" y="931161"/>
            <a:ext cx="2217821" cy="375853"/>
          </a:xfrm>
          <a:prstGeom prst="rect">
            <a:avLst/>
          </a:prstGeom>
          <a:solidFill>
            <a:schemeClr val="bg1"/>
          </a:solidFill>
        </p:spPr>
        <p:txBody>
          <a:bodyPr wrap="square" rtlCol="0">
            <a:spAutoFit/>
          </a:bodyPr>
          <a:lstStyle/>
          <a:p>
            <a:endParaRPr lang="en-US" dirty="0"/>
          </a:p>
        </p:txBody>
      </p:sp>
      <p:sp>
        <p:nvSpPr>
          <p:cNvPr id="7" name="TextBox 6"/>
          <p:cNvSpPr txBox="1"/>
          <p:nvPr/>
        </p:nvSpPr>
        <p:spPr>
          <a:xfrm>
            <a:off x="9144000" y="1690688"/>
            <a:ext cx="2377993" cy="182362"/>
          </a:xfrm>
          <a:prstGeom prst="rect">
            <a:avLst/>
          </a:prstGeom>
          <a:solidFill>
            <a:schemeClr val="bg1"/>
          </a:solidFill>
        </p:spPr>
        <p:txBody>
          <a:bodyPr wrap="square" rtlCol="0">
            <a:spAutoFit/>
          </a:bodyPr>
          <a:lstStyle/>
          <a:p>
            <a:endParaRPr lang="en-US" dirty="0"/>
          </a:p>
        </p:txBody>
      </p:sp>
      <p:pic>
        <p:nvPicPr>
          <p:cNvPr id="8" name="Picture 7"/>
          <p:cNvPicPr>
            <a:picLocks noChangeAspect="1"/>
          </p:cNvPicPr>
          <p:nvPr/>
        </p:nvPicPr>
        <p:blipFill>
          <a:blip r:embed="rId3"/>
          <a:stretch>
            <a:fillRect/>
          </a:stretch>
        </p:blipFill>
        <p:spPr>
          <a:xfrm>
            <a:off x="4266978" y="1027906"/>
            <a:ext cx="7343775" cy="5448300"/>
          </a:xfrm>
          <a:prstGeom prst="rect">
            <a:avLst/>
          </a:prstGeom>
        </p:spPr>
      </p:pic>
    </p:spTree>
    <p:extLst>
      <p:ext uri="{BB962C8B-B14F-4D97-AF65-F5344CB8AC3E}">
        <p14:creationId xmlns:p14="http://schemas.microsoft.com/office/powerpoint/2010/main" val="7194262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Nuances</a:t>
            </a:r>
          </a:p>
        </p:txBody>
      </p:sp>
      <p:sp>
        <p:nvSpPr>
          <p:cNvPr id="3" name="Content Placeholder 2"/>
          <p:cNvSpPr>
            <a:spLocks noGrp="1"/>
          </p:cNvSpPr>
          <p:nvPr>
            <p:ph idx="1"/>
          </p:nvPr>
        </p:nvSpPr>
        <p:spPr>
          <a:xfrm>
            <a:off x="838200" y="1441342"/>
            <a:ext cx="10515600" cy="5098943"/>
          </a:xfrm>
        </p:spPr>
        <p:txBody>
          <a:bodyPr>
            <a:normAutofit fontScale="92500" lnSpcReduction="10000"/>
          </a:bodyPr>
          <a:lstStyle/>
          <a:p>
            <a:pPr marL="0" indent="0">
              <a:buNone/>
            </a:pPr>
            <a:r>
              <a:rPr lang="en-US" b="1" dirty="0"/>
              <a:t>Principle #3</a:t>
            </a:r>
          </a:p>
          <a:p>
            <a:r>
              <a:rPr lang="en-US" dirty="0"/>
              <a:t>Rewards can work if they are small enough.</a:t>
            </a:r>
          </a:p>
          <a:p>
            <a:pPr lvl="1"/>
            <a:r>
              <a:rPr lang="en-US" u="sng" dirty="0"/>
              <a:t>Controlling effect</a:t>
            </a:r>
            <a:r>
              <a:rPr lang="en-US" dirty="0"/>
              <a:t>:  rewards can be a problem when they “narrow” the focus of the employee.</a:t>
            </a:r>
          </a:p>
          <a:p>
            <a:pPr lvl="2"/>
            <a:r>
              <a:rPr lang="en-US" dirty="0"/>
              <a:t>Example:  A consultant has a goal of 2000 billable hours to client and a large bonus.  She is less likely to spend slack time creating new ideas for consulting services.</a:t>
            </a:r>
          </a:p>
          <a:p>
            <a:r>
              <a:rPr lang="en-US" dirty="0"/>
              <a:t>Solution:  give a small reward.  Merit pay … yes….gainsharing.</a:t>
            </a:r>
          </a:p>
          <a:p>
            <a:pPr marL="0" indent="0">
              <a:buNone/>
            </a:pPr>
            <a:r>
              <a:rPr lang="en-US" b="1" dirty="0"/>
              <a:t>Principle #4</a:t>
            </a:r>
          </a:p>
          <a:p>
            <a:r>
              <a:rPr lang="en-US" dirty="0"/>
              <a:t>Rewards can work if they are general enough.</a:t>
            </a:r>
          </a:p>
          <a:p>
            <a:pPr lvl="1"/>
            <a:r>
              <a:rPr lang="en-US" u="sng" dirty="0"/>
              <a:t>Specificity</a:t>
            </a:r>
            <a:r>
              <a:rPr lang="en-US" dirty="0"/>
              <a:t>:  rewards are more effective when the goal is </a:t>
            </a:r>
            <a:r>
              <a:rPr lang="en-US" u="sng" dirty="0"/>
              <a:t>non-specific</a:t>
            </a:r>
            <a:r>
              <a:rPr lang="en-US" dirty="0"/>
              <a:t> versus specific.</a:t>
            </a:r>
          </a:p>
          <a:p>
            <a:pPr lvl="1"/>
            <a:r>
              <a:rPr lang="en-US" dirty="0"/>
              <a:t>Specific goals narrow attention to what must be produced.</a:t>
            </a:r>
          </a:p>
          <a:p>
            <a:pPr lvl="2"/>
            <a:r>
              <a:rPr lang="en-US" dirty="0"/>
              <a:t>Example:  your goal is to get a certain rating from a client.  You will not experiment with new consulting techniques – you will stick with what works.</a:t>
            </a:r>
          </a:p>
          <a:p>
            <a:r>
              <a:rPr lang="en-US" dirty="0"/>
              <a:t>Solution:  don’t use SMART goals.  20% time?</a:t>
            </a:r>
          </a:p>
        </p:txBody>
      </p:sp>
    </p:spTree>
    <p:extLst>
      <p:ext uri="{BB962C8B-B14F-4D97-AF65-F5344CB8AC3E}">
        <p14:creationId xmlns:p14="http://schemas.microsoft.com/office/powerpoint/2010/main" val="38396659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years later…truce</a:t>
            </a:r>
          </a:p>
        </p:txBody>
      </p:sp>
      <p:sp>
        <p:nvSpPr>
          <p:cNvPr id="3" name="Content Placeholder 2"/>
          <p:cNvSpPr>
            <a:spLocks noGrp="1"/>
          </p:cNvSpPr>
          <p:nvPr>
            <p:ph idx="1"/>
          </p:nvPr>
        </p:nvSpPr>
        <p:spPr/>
        <p:txBody>
          <a:bodyPr/>
          <a:lstStyle/>
          <a:p>
            <a:pPr marL="0" indent="0">
              <a:buNone/>
            </a:pPr>
            <a:r>
              <a:rPr lang="en-US" dirty="0"/>
              <a:t>Agreement – and </a:t>
            </a:r>
            <a:r>
              <a:rPr lang="en-US" b="1" dirty="0"/>
              <a:t>Principle #5</a:t>
            </a:r>
          </a:p>
          <a:p>
            <a:pPr lvl="1"/>
            <a:r>
              <a:rPr lang="en-US" dirty="0"/>
              <a:t>Large rewards can work if they are </a:t>
            </a:r>
            <a:r>
              <a:rPr lang="en-US" u="sng" dirty="0"/>
              <a:t>unanticipated.</a:t>
            </a:r>
          </a:p>
          <a:p>
            <a:pPr lvl="2"/>
            <a:r>
              <a:rPr lang="en-US" dirty="0"/>
              <a:t>If anticipated (“if I do this, I get this”) the employee feels controlled by the reward.  </a:t>
            </a:r>
          </a:p>
          <a:p>
            <a:pPr lvl="2"/>
            <a:r>
              <a:rPr lang="en-US" dirty="0"/>
              <a:t>If unanticipated, the employee feels they can “play,” in effect.</a:t>
            </a:r>
          </a:p>
          <a:p>
            <a:pPr lvl="1"/>
            <a:r>
              <a:rPr lang="en-US" dirty="0"/>
              <a:t>Solution:  make the prize a surprise!</a:t>
            </a:r>
          </a:p>
        </p:txBody>
      </p:sp>
      <p:pic>
        <p:nvPicPr>
          <p:cNvPr id="4" name="Picture 3"/>
          <p:cNvPicPr>
            <a:picLocks noChangeAspect="1"/>
          </p:cNvPicPr>
          <p:nvPr/>
        </p:nvPicPr>
        <p:blipFill>
          <a:blip r:embed="rId3"/>
          <a:stretch>
            <a:fillRect/>
          </a:stretch>
        </p:blipFill>
        <p:spPr>
          <a:xfrm>
            <a:off x="9498430" y="3469326"/>
            <a:ext cx="2693570" cy="3181382"/>
          </a:xfrm>
          <a:prstGeom prst="rect">
            <a:avLst/>
          </a:prstGeom>
        </p:spPr>
      </p:pic>
    </p:spTree>
    <p:extLst>
      <p:ext uri="{BB962C8B-B14F-4D97-AF65-F5344CB8AC3E}">
        <p14:creationId xmlns:p14="http://schemas.microsoft.com/office/powerpoint/2010/main" val="31443900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Talent Festival</a:t>
            </a:r>
          </a:p>
        </p:txBody>
      </p:sp>
      <p:pic>
        <p:nvPicPr>
          <p:cNvPr id="5" name="Picture 4"/>
          <p:cNvPicPr>
            <a:picLocks noChangeAspect="1"/>
          </p:cNvPicPr>
          <p:nvPr/>
        </p:nvPicPr>
        <p:blipFill>
          <a:blip r:embed="rId3"/>
          <a:stretch>
            <a:fillRect/>
          </a:stretch>
        </p:blipFill>
        <p:spPr>
          <a:xfrm>
            <a:off x="3551872" y="2764560"/>
            <a:ext cx="5088255" cy="2511258"/>
          </a:xfrm>
          <a:prstGeom prst="rect">
            <a:avLst/>
          </a:prstGeom>
        </p:spPr>
      </p:pic>
    </p:spTree>
    <p:extLst>
      <p:ext uri="{BB962C8B-B14F-4D97-AF65-F5344CB8AC3E}">
        <p14:creationId xmlns:p14="http://schemas.microsoft.com/office/powerpoint/2010/main" val="2135492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Teams</a:t>
            </a:r>
          </a:p>
        </p:txBody>
      </p:sp>
      <p:sp>
        <p:nvSpPr>
          <p:cNvPr id="3" name="Content Placeholder 2"/>
          <p:cNvSpPr>
            <a:spLocks noGrp="1"/>
          </p:cNvSpPr>
          <p:nvPr>
            <p:ph idx="1"/>
          </p:nvPr>
        </p:nvSpPr>
        <p:spPr/>
        <p:txBody>
          <a:bodyPr/>
          <a:lstStyle/>
          <a:p>
            <a:r>
              <a:rPr lang="en-US" dirty="0"/>
              <a:t>Teams are interdependent, bounded, share a goal, have authority to manage their work.</a:t>
            </a:r>
          </a:p>
          <a:p>
            <a:pPr lvl="1"/>
            <a:r>
              <a:rPr lang="en-US" dirty="0"/>
              <a:t>Modal team size is 11.92 (optimal is around 5-6)</a:t>
            </a:r>
          </a:p>
          <a:p>
            <a:pPr lvl="1"/>
            <a:r>
              <a:rPr lang="en-US" dirty="0"/>
              <a:t>Most common team type is self-managing (52%) followed by manager led (42%) and self-directing (6%).</a:t>
            </a:r>
          </a:p>
          <a:p>
            <a:pPr lvl="1"/>
            <a:r>
              <a:rPr lang="en-US" dirty="0"/>
              <a:t>Most common team problems are coordination, minimizing confusion, and motivation.  </a:t>
            </a:r>
          </a:p>
          <a:p>
            <a:pPr lvl="1"/>
            <a:r>
              <a:rPr lang="en-US" dirty="0"/>
              <a:t>On average, teams stay in place for 1-2 years.</a:t>
            </a:r>
          </a:p>
        </p:txBody>
      </p:sp>
    </p:spTree>
    <p:extLst>
      <p:ext uri="{BB962C8B-B14F-4D97-AF65-F5344CB8AC3E}">
        <p14:creationId xmlns:p14="http://schemas.microsoft.com/office/powerpoint/2010/main" val="37453083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Fabled 10,000 rule</a:t>
            </a:r>
          </a:p>
        </p:txBody>
      </p:sp>
      <p:pic>
        <p:nvPicPr>
          <p:cNvPr id="6" name="Picture 5"/>
          <p:cNvPicPr>
            <a:picLocks noChangeAspect="1"/>
          </p:cNvPicPr>
          <p:nvPr/>
        </p:nvPicPr>
        <p:blipFill>
          <a:blip r:embed="rId3"/>
          <a:stretch>
            <a:fillRect/>
          </a:stretch>
        </p:blipFill>
        <p:spPr>
          <a:xfrm>
            <a:off x="2371725" y="1581150"/>
            <a:ext cx="7448550" cy="3695700"/>
          </a:xfrm>
          <a:prstGeom prst="rect">
            <a:avLst/>
          </a:prstGeom>
        </p:spPr>
      </p:pic>
    </p:spTree>
    <p:extLst>
      <p:ext uri="{BB962C8B-B14F-4D97-AF65-F5344CB8AC3E}">
        <p14:creationId xmlns:p14="http://schemas.microsoft.com/office/powerpoint/2010/main" val="35621030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Music Academy of West Berlin</a:t>
            </a:r>
          </a:p>
        </p:txBody>
      </p:sp>
      <p:pic>
        <p:nvPicPr>
          <p:cNvPr id="3" name="Picture 2"/>
          <p:cNvPicPr>
            <a:picLocks noChangeAspect="1"/>
          </p:cNvPicPr>
          <p:nvPr/>
        </p:nvPicPr>
        <p:blipFill>
          <a:blip r:embed="rId3"/>
          <a:stretch>
            <a:fillRect/>
          </a:stretch>
        </p:blipFill>
        <p:spPr>
          <a:xfrm>
            <a:off x="2847975" y="1943100"/>
            <a:ext cx="7410450" cy="4914900"/>
          </a:xfrm>
          <a:prstGeom prst="rect">
            <a:avLst/>
          </a:prstGeom>
        </p:spPr>
      </p:pic>
      <p:sp>
        <p:nvSpPr>
          <p:cNvPr id="4" name="TextBox 3"/>
          <p:cNvSpPr txBox="1"/>
          <p:nvPr/>
        </p:nvSpPr>
        <p:spPr>
          <a:xfrm>
            <a:off x="685800" y="2081463"/>
            <a:ext cx="2069432" cy="523220"/>
          </a:xfrm>
          <a:prstGeom prst="rect">
            <a:avLst/>
          </a:prstGeom>
          <a:noFill/>
        </p:spPr>
        <p:txBody>
          <a:bodyPr wrap="square" rtlCol="0">
            <a:spAutoFit/>
          </a:bodyPr>
          <a:lstStyle/>
          <a:p>
            <a:r>
              <a:rPr lang="en-US" sz="2800" dirty="0"/>
              <a:t>3,420</a:t>
            </a:r>
          </a:p>
        </p:txBody>
      </p:sp>
      <p:sp>
        <p:nvSpPr>
          <p:cNvPr id="5" name="TextBox 4"/>
          <p:cNvSpPr txBox="1"/>
          <p:nvPr/>
        </p:nvSpPr>
        <p:spPr>
          <a:xfrm>
            <a:off x="1598195" y="3631109"/>
            <a:ext cx="2314074" cy="769441"/>
          </a:xfrm>
          <a:prstGeom prst="rect">
            <a:avLst/>
          </a:prstGeom>
          <a:noFill/>
        </p:spPr>
        <p:txBody>
          <a:bodyPr wrap="square" rtlCol="0">
            <a:spAutoFit/>
          </a:bodyPr>
          <a:lstStyle/>
          <a:p>
            <a:r>
              <a:rPr lang="en-US" sz="4400" dirty="0"/>
              <a:t>5301</a:t>
            </a:r>
          </a:p>
        </p:txBody>
      </p:sp>
      <p:sp>
        <p:nvSpPr>
          <p:cNvPr id="6" name="TextBox 5"/>
          <p:cNvSpPr txBox="1"/>
          <p:nvPr/>
        </p:nvSpPr>
        <p:spPr>
          <a:xfrm>
            <a:off x="9598152" y="5279457"/>
            <a:ext cx="2314074" cy="1015663"/>
          </a:xfrm>
          <a:prstGeom prst="rect">
            <a:avLst/>
          </a:prstGeom>
          <a:noFill/>
        </p:spPr>
        <p:txBody>
          <a:bodyPr wrap="square" rtlCol="0">
            <a:spAutoFit/>
          </a:bodyPr>
          <a:lstStyle/>
          <a:p>
            <a:r>
              <a:rPr lang="en-US" sz="6000" dirty="0"/>
              <a:t>7410 </a:t>
            </a:r>
          </a:p>
        </p:txBody>
      </p:sp>
    </p:spTree>
    <p:extLst>
      <p:ext uri="{BB962C8B-B14F-4D97-AF65-F5344CB8AC3E}">
        <p14:creationId xmlns:p14="http://schemas.microsoft.com/office/powerpoint/2010/main" val="6168752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Deliberate Practice</a:t>
            </a:r>
          </a:p>
        </p:txBody>
      </p:sp>
      <p:sp>
        <p:nvSpPr>
          <p:cNvPr id="9" name="Content Placeholder 8"/>
          <p:cNvSpPr>
            <a:spLocks noGrp="1"/>
          </p:cNvSpPr>
          <p:nvPr>
            <p:ph sz="half" idx="1"/>
          </p:nvPr>
        </p:nvSpPr>
        <p:spPr/>
        <p:txBody>
          <a:bodyPr/>
          <a:lstStyle/>
          <a:p>
            <a:r>
              <a:rPr lang="en-US" dirty="0"/>
              <a:t>Specifically designed to improve performance.</a:t>
            </a:r>
          </a:p>
          <a:p>
            <a:r>
              <a:rPr lang="en-US" dirty="0"/>
              <a:t>Usually involves a teacher.</a:t>
            </a:r>
          </a:p>
          <a:p>
            <a:r>
              <a:rPr lang="en-US" dirty="0"/>
              <a:t>Feedback is always available.</a:t>
            </a:r>
          </a:p>
          <a:p>
            <a:r>
              <a:rPr lang="en-US" dirty="0"/>
              <a:t>Highly mentally demanding.</a:t>
            </a:r>
          </a:p>
          <a:p>
            <a:pPr marL="0" indent="0">
              <a:buNone/>
            </a:pPr>
            <a:endParaRPr lang="en-US" dirty="0"/>
          </a:p>
          <a:p>
            <a:pPr marL="0" indent="0">
              <a:buNone/>
            </a:pPr>
            <a:r>
              <a:rPr lang="en-US" dirty="0"/>
              <a:t>(“grin and bear it” type of activity)</a:t>
            </a:r>
          </a:p>
        </p:txBody>
      </p:sp>
      <p:sp>
        <p:nvSpPr>
          <p:cNvPr id="10" name="Content Placeholder 9"/>
          <p:cNvSpPr>
            <a:spLocks noGrp="1"/>
          </p:cNvSpPr>
          <p:nvPr>
            <p:ph sz="half" idx="2"/>
          </p:nvPr>
        </p:nvSpPr>
        <p:spPr/>
        <p:txBody>
          <a:bodyPr/>
          <a:lstStyle/>
          <a:p>
            <a:endParaRPr lang="en-US"/>
          </a:p>
        </p:txBody>
      </p:sp>
      <p:pic>
        <p:nvPicPr>
          <p:cNvPr id="3" name="Picture 2"/>
          <p:cNvPicPr>
            <a:picLocks noChangeAspect="1"/>
          </p:cNvPicPr>
          <p:nvPr/>
        </p:nvPicPr>
        <p:blipFill>
          <a:blip r:embed="rId3"/>
          <a:stretch>
            <a:fillRect/>
          </a:stretch>
        </p:blipFill>
        <p:spPr>
          <a:xfrm>
            <a:off x="6096000" y="1415624"/>
            <a:ext cx="4666679" cy="4731365"/>
          </a:xfrm>
          <a:prstGeom prst="rect">
            <a:avLst/>
          </a:prstGeom>
        </p:spPr>
      </p:pic>
    </p:spTree>
    <p:extLst>
      <p:ext uri="{BB962C8B-B14F-4D97-AF65-F5344CB8AC3E}">
        <p14:creationId xmlns:p14="http://schemas.microsoft.com/office/powerpoint/2010/main" val="17185361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Everyone?  Blair and Jill?</a:t>
            </a:r>
          </a:p>
        </p:txBody>
      </p:sp>
      <p:pic>
        <p:nvPicPr>
          <p:cNvPr id="4" name="Picture 3"/>
          <p:cNvPicPr>
            <a:picLocks noChangeAspect="1"/>
          </p:cNvPicPr>
          <p:nvPr/>
        </p:nvPicPr>
        <p:blipFill>
          <a:blip r:embed="rId3"/>
          <a:stretch>
            <a:fillRect/>
          </a:stretch>
        </p:blipFill>
        <p:spPr>
          <a:xfrm>
            <a:off x="2793899" y="2014380"/>
            <a:ext cx="6332592" cy="3733332"/>
          </a:xfrm>
          <a:prstGeom prst="rect">
            <a:avLst/>
          </a:prstGeom>
        </p:spPr>
      </p:pic>
    </p:spTree>
    <p:extLst>
      <p:ext uri="{BB962C8B-B14F-4D97-AF65-F5344CB8AC3E}">
        <p14:creationId xmlns:p14="http://schemas.microsoft.com/office/powerpoint/2010/main" val="2795938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Team Design</a:t>
            </a:r>
          </a:p>
        </p:txBody>
      </p:sp>
      <p:sp>
        <p:nvSpPr>
          <p:cNvPr id="3" name="Content Placeholder 2"/>
          <p:cNvSpPr>
            <a:spLocks noGrp="1"/>
          </p:cNvSpPr>
          <p:nvPr>
            <p:ph idx="1"/>
          </p:nvPr>
        </p:nvSpPr>
        <p:spPr/>
        <p:txBody>
          <a:bodyPr/>
          <a:lstStyle/>
          <a:p>
            <a:r>
              <a:rPr lang="en-US" dirty="0"/>
              <a:t>If asked why a team failed, most managers cite external factors (the economy) or difficult personalities.</a:t>
            </a:r>
          </a:p>
          <a:p>
            <a:pPr lvl="1"/>
            <a:r>
              <a:rPr lang="en-US" dirty="0"/>
              <a:t>However research shows that neither of these is usually the problem.</a:t>
            </a:r>
          </a:p>
          <a:p>
            <a:r>
              <a:rPr lang="en-US" dirty="0"/>
              <a:t>Managers can design high functioning teams using evidence based principles.</a:t>
            </a:r>
          </a:p>
          <a:p>
            <a:r>
              <a:rPr lang="en-US" dirty="0"/>
              <a:t>A sampler…</a:t>
            </a:r>
          </a:p>
          <a:p>
            <a:pPr lvl="1"/>
            <a:r>
              <a:rPr lang="en-US" dirty="0"/>
              <a:t>Authority</a:t>
            </a:r>
          </a:p>
          <a:p>
            <a:pPr lvl="1"/>
            <a:r>
              <a:rPr lang="en-US" dirty="0"/>
              <a:t>Decisions</a:t>
            </a:r>
          </a:p>
          <a:p>
            <a:pPr lvl="1"/>
            <a:r>
              <a:rPr lang="en-US" dirty="0"/>
              <a:t>Creativity</a:t>
            </a:r>
          </a:p>
          <a:p>
            <a:pPr marL="457200" lvl="1" indent="0">
              <a:buNone/>
            </a:pPr>
            <a:endParaRPr lang="en-US" dirty="0"/>
          </a:p>
          <a:p>
            <a:pPr lvl="1"/>
            <a:endParaRPr lang="en-US" dirty="0"/>
          </a:p>
        </p:txBody>
      </p:sp>
      <p:pic>
        <p:nvPicPr>
          <p:cNvPr id="4" name="Picture 3"/>
          <p:cNvPicPr>
            <a:picLocks noChangeAspect="1"/>
          </p:cNvPicPr>
          <p:nvPr/>
        </p:nvPicPr>
        <p:blipFill>
          <a:blip r:embed="rId3"/>
          <a:stretch>
            <a:fillRect/>
          </a:stretch>
        </p:blipFill>
        <p:spPr>
          <a:xfrm>
            <a:off x="5531929" y="3667255"/>
            <a:ext cx="3228023" cy="2644645"/>
          </a:xfrm>
          <a:prstGeom prst="rect">
            <a:avLst/>
          </a:prstGeom>
        </p:spPr>
      </p:pic>
    </p:spTree>
    <p:extLst>
      <p:ext uri="{BB962C8B-B14F-4D97-AF65-F5344CB8AC3E}">
        <p14:creationId xmlns:p14="http://schemas.microsoft.com/office/powerpoint/2010/main" val="3391168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01581" y="1068126"/>
            <a:ext cx="6188837" cy="5653349"/>
          </a:xfrm>
          <a:prstGeom prst="rect">
            <a:avLst/>
          </a:prstGeom>
        </p:spPr>
      </p:pic>
      <p:sp>
        <p:nvSpPr>
          <p:cNvPr id="3" name="Footer Placeholder 2"/>
          <p:cNvSpPr>
            <a:spLocks noGrp="1"/>
          </p:cNvSpPr>
          <p:nvPr>
            <p:ph type="ftr" sz="quarter" idx="11"/>
          </p:nvPr>
        </p:nvSpPr>
        <p:spPr/>
        <p:txBody>
          <a:bodyPr/>
          <a:lstStyle/>
          <a:p>
            <a:r>
              <a:rPr lang="en-US" sz="1100" dirty="0">
                <a:latin typeface="Arial" pitchFamily="34" charset="0"/>
                <a:cs typeface="Arial" pitchFamily="34" charset="0"/>
              </a:rPr>
              <a:t> .</a:t>
            </a:r>
          </a:p>
        </p:txBody>
      </p:sp>
      <p:sp>
        <p:nvSpPr>
          <p:cNvPr id="4" name="Slide Number Placeholder 3"/>
          <p:cNvSpPr>
            <a:spLocks noGrp="1"/>
          </p:cNvSpPr>
          <p:nvPr>
            <p:ph type="sldNum" sz="quarter" idx="12"/>
          </p:nvPr>
        </p:nvSpPr>
        <p:spPr>
          <a:xfrm>
            <a:off x="8534400" y="1"/>
            <a:ext cx="2133600" cy="365125"/>
          </a:xfrm>
        </p:spPr>
        <p:txBody>
          <a:bodyPr/>
          <a:lstStyle/>
          <a:p>
            <a:r>
              <a:rPr lang="en-US" sz="1100" dirty="0">
                <a:latin typeface="Arial" pitchFamily="34" charset="0"/>
                <a:cs typeface="Arial" pitchFamily="34" charset="0"/>
              </a:rPr>
              <a:t>1-</a:t>
            </a:r>
            <a:fld id="{4257CA1F-A1B2-4250-8BE4-F283EA86FB3C}" type="slidenum">
              <a:rPr lang="en-US" sz="1100">
                <a:latin typeface="Arial" pitchFamily="34" charset="0"/>
                <a:cs typeface="Arial" pitchFamily="34" charset="0"/>
              </a:rPr>
              <a:t>4</a:t>
            </a:fld>
            <a:endParaRPr lang="en-US" sz="1100" dirty="0">
              <a:latin typeface="Arial" pitchFamily="34" charset="0"/>
              <a:cs typeface="Arial" pitchFamily="34" charset="0"/>
            </a:endParaRPr>
          </a:p>
        </p:txBody>
      </p:sp>
      <p:sp>
        <p:nvSpPr>
          <p:cNvPr id="5" name="Title 1"/>
          <p:cNvSpPr txBox="1">
            <a:spLocks/>
          </p:cNvSpPr>
          <p:nvPr/>
        </p:nvSpPr>
        <p:spPr>
          <a:xfrm>
            <a:off x="3234647" y="188093"/>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dirty="0">
                <a:latin typeface="+mn-lt"/>
              </a:rPr>
              <a:t>Types of teams in organizations</a:t>
            </a:r>
          </a:p>
        </p:txBody>
      </p:sp>
      <p:sp>
        <p:nvSpPr>
          <p:cNvPr id="7" name="Rectangle 6"/>
          <p:cNvSpPr/>
          <p:nvPr/>
        </p:nvSpPr>
        <p:spPr>
          <a:xfrm>
            <a:off x="2763078" y="6082748"/>
            <a:ext cx="6500192" cy="6387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244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4672" y="484733"/>
            <a:ext cx="11045952" cy="1323439"/>
          </a:xfrm>
          <a:prstGeom prst="rect">
            <a:avLst/>
          </a:prstGeom>
          <a:noFill/>
        </p:spPr>
        <p:txBody>
          <a:bodyPr wrap="square" rtlCol="0">
            <a:spAutoFit/>
          </a:bodyPr>
          <a:lstStyle/>
          <a:p>
            <a:r>
              <a:rPr lang="en-US" sz="4000" dirty="0"/>
              <a:t>For important decisions who does better:  teams or individuals?</a:t>
            </a:r>
          </a:p>
        </p:txBody>
      </p:sp>
      <p:sp>
        <p:nvSpPr>
          <p:cNvPr id="3" name="TextBox 2"/>
          <p:cNvSpPr txBox="1"/>
          <p:nvPr/>
        </p:nvSpPr>
        <p:spPr>
          <a:xfrm>
            <a:off x="2971800" y="2354759"/>
            <a:ext cx="6705600" cy="461665"/>
          </a:xfrm>
          <a:prstGeom prst="rect">
            <a:avLst/>
          </a:prstGeom>
          <a:noFill/>
        </p:spPr>
        <p:txBody>
          <a:bodyPr wrap="square" rtlCol="0">
            <a:spAutoFit/>
          </a:bodyPr>
          <a:lstStyle/>
          <a:p>
            <a:r>
              <a:rPr lang="en-US" sz="2400" b="1" dirty="0"/>
              <a:t>Demonstrable task</a:t>
            </a:r>
          </a:p>
        </p:txBody>
      </p:sp>
      <p:sp>
        <p:nvSpPr>
          <p:cNvPr id="4" name="TextBox 3"/>
          <p:cNvSpPr txBox="1"/>
          <p:nvPr/>
        </p:nvSpPr>
        <p:spPr>
          <a:xfrm>
            <a:off x="3200400" y="2800290"/>
            <a:ext cx="6477000" cy="707886"/>
          </a:xfrm>
          <a:prstGeom prst="rect">
            <a:avLst/>
          </a:prstGeom>
          <a:noFill/>
        </p:spPr>
        <p:txBody>
          <a:bodyPr wrap="square" rtlCol="0">
            <a:spAutoFit/>
          </a:bodyPr>
          <a:lstStyle/>
          <a:p>
            <a:r>
              <a:rPr lang="en-US" sz="2000" dirty="0"/>
              <a:t>Defined as: a task that has an obvious, correct answer  </a:t>
            </a:r>
            <a:br>
              <a:rPr lang="en-US" sz="2000" dirty="0"/>
            </a:br>
            <a:endParaRPr lang="en-US" sz="2000" b="1" i="1" dirty="0"/>
          </a:p>
        </p:txBody>
      </p:sp>
      <p:sp>
        <p:nvSpPr>
          <p:cNvPr id="6" name="TextBox 5"/>
          <p:cNvSpPr txBox="1"/>
          <p:nvPr/>
        </p:nvSpPr>
        <p:spPr>
          <a:xfrm>
            <a:off x="3238500" y="3324027"/>
            <a:ext cx="6172200" cy="707886"/>
          </a:xfrm>
          <a:prstGeom prst="rect">
            <a:avLst/>
          </a:prstGeom>
          <a:noFill/>
        </p:spPr>
        <p:txBody>
          <a:bodyPr wrap="square" rtlCol="0">
            <a:spAutoFit/>
          </a:bodyPr>
          <a:lstStyle/>
          <a:p>
            <a:pPr marL="342900" indent="-342900">
              <a:buFont typeface="Arial" pitchFamily="34" charset="0"/>
              <a:buChar char="•"/>
            </a:pPr>
            <a:r>
              <a:rPr lang="en-US" sz="2000" dirty="0"/>
              <a:t>Groups perform better than independent individuals on a wide rage of demonstrable tasks</a:t>
            </a:r>
          </a:p>
        </p:txBody>
      </p:sp>
      <p:sp>
        <p:nvSpPr>
          <p:cNvPr id="8" name="TextBox 7"/>
          <p:cNvSpPr txBox="1"/>
          <p:nvPr/>
        </p:nvSpPr>
        <p:spPr>
          <a:xfrm>
            <a:off x="3200400" y="4151520"/>
            <a:ext cx="6781800" cy="707886"/>
          </a:xfrm>
          <a:prstGeom prst="rect">
            <a:avLst/>
          </a:prstGeom>
          <a:noFill/>
        </p:spPr>
        <p:txBody>
          <a:bodyPr wrap="square" rtlCol="0">
            <a:spAutoFit/>
          </a:bodyPr>
          <a:lstStyle/>
          <a:p>
            <a:pPr marL="342900" indent="-342900">
              <a:buFont typeface="Arial" pitchFamily="34" charset="0"/>
              <a:buChar char="•"/>
            </a:pPr>
            <a:r>
              <a:rPr lang="en-US" sz="2000" dirty="0"/>
              <a:t>In general, group performance increases over that of individuals as the demonstrability of the task increases</a:t>
            </a:r>
          </a:p>
        </p:txBody>
      </p:sp>
      <p:sp>
        <p:nvSpPr>
          <p:cNvPr id="9" name="TextBox 8"/>
          <p:cNvSpPr txBox="1"/>
          <p:nvPr/>
        </p:nvSpPr>
        <p:spPr>
          <a:xfrm>
            <a:off x="3738349" y="4936112"/>
            <a:ext cx="6096000" cy="1015663"/>
          </a:xfrm>
          <a:prstGeom prst="rect">
            <a:avLst/>
          </a:prstGeom>
          <a:noFill/>
        </p:spPr>
        <p:txBody>
          <a:bodyPr wrap="square" rtlCol="0">
            <a:spAutoFit/>
          </a:bodyPr>
          <a:lstStyle/>
          <a:p>
            <a:pPr marL="342900" indent="-342900">
              <a:buFont typeface="Adobe Caslon Pro" pitchFamily="18" charset="0"/>
              <a:buChar char="–"/>
            </a:pPr>
            <a:r>
              <a:rPr lang="en-US" sz="2000" b="1" dirty="0"/>
              <a:t>Group to individual transfer</a:t>
            </a:r>
            <a:r>
              <a:rPr lang="en-US" sz="2000" dirty="0"/>
              <a:t> is a phenomenon where individual group members become more accurate during group interaction</a:t>
            </a:r>
          </a:p>
        </p:txBody>
      </p:sp>
      <p:sp>
        <p:nvSpPr>
          <p:cNvPr id="7" name="Slide Number Placeholder 6"/>
          <p:cNvSpPr>
            <a:spLocks noGrp="1"/>
          </p:cNvSpPr>
          <p:nvPr>
            <p:ph type="sldNum" sz="quarter" idx="12"/>
          </p:nvPr>
        </p:nvSpPr>
        <p:spPr>
          <a:xfrm>
            <a:off x="8534400" y="1"/>
            <a:ext cx="2133600" cy="365125"/>
          </a:xfrm>
        </p:spPr>
        <p:txBody>
          <a:bodyPr/>
          <a:lstStyle/>
          <a:p>
            <a:r>
              <a:rPr lang="en-US" sz="1100" dirty="0">
                <a:latin typeface="Arial" pitchFamily="34" charset="0"/>
                <a:cs typeface="Arial" pitchFamily="34" charset="0"/>
              </a:rPr>
              <a:t>7-</a:t>
            </a:r>
            <a:fld id="{FB99A080-76E7-466B-970A-B90A556FDFCB}" type="slidenum">
              <a:rPr lang="en-US" sz="1100">
                <a:latin typeface="Arial" pitchFamily="34" charset="0"/>
                <a:cs typeface="Arial" pitchFamily="34" charset="0"/>
              </a:rPr>
              <a:t>5</a:t>
            </a:fld>
            <a:endParaRPr lang="en-US" sz="1100" dirty="0">
              <a:latin typeface="Arial" pitchFamily="34" charset="0"/>
              <a:cs typeface="Arial" pitchFamily="34" charset="0"/>
            </a:endParaRPr>
          </a:p>
        </p:txBody>
      </p:sp>
      <p:pic>
        <p:nvPicPr>
          <p:cNvPr id="10" name="Picture 9"/>
          <p:cNvPicPr>
            <a:picLocks noChangeAspect="1"/>
          </p:cNvPicPr>
          <p:nvPr/>
        </p:nvPicPr>
        <p:blipFill>
          <a:blip r:embed="rId3"/>
          <a:stretch>
            <a:fillRect/>
          </a:stretch>
        </p:blipFill>
        <p:spPr>
          <a:xfrm>
            <a:off x="266700" y="3363011"/>
            <a:ext cx="2971800" cy="2676525"/>
          </a:xfrm>
          <a:prstGeom prst="rect">
            <a:avLst/>
          </a:prstGeom>
        </p:spPr>
      </p:pic>
    </p:spTree>
    <p:extLst>
      <p:ext uri="{BB962C8B-B14F-4D97-AF65-F5344CB8AC3E}">
        <p14:creationId xmlns:p14="http://schemas.microsoft.com/office/powerpoint/2010/main" val="686411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en-US" sz="4000"/>
              <a:t>Convergent and Divergent Thinking</a:t>
            </a:r>
          </a:p>
        </p:txBody>
      </p:sp>
      <p:pic>
        <p:nvPicPr>
          <p:cNvPr id="38915" name="Picture 4" descr="converg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55648" y="1872617"/>
            <a:ext cx="3312414" cy="3822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5" descr="diverge"/>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858000" y="1414925"/>
            <a:ext cx="3675888" cy="3966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1632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09800" y="762000"/>
            <a:ext cx="8153400" cy="707886"/>
          </a:xfrm>
          <a:prstGeom prst="rect">
            <a:avLst/>
          </a:prstGeom>
          <a:noFill/>
        </p:spPr>
        <p:txBody>
          <a:bodyPr wrap="square" rtlCol="0">
            <a:spAutoFit/>
          </a:bodyPr>
          <a:lstStyle/>
          <a:p>
            <a:r>
              <a:rPr lang="en-US" sz="4000" dirty="0"/>
              <a:t>Creative people or creative teams?</a:t>
            </a:r>
          </a:p>
        </p:txBody>
      </p:sp>
      <p:sp>
        <p:nvSpPr>
          <p:cNvPr id="3" name="TextBox 2"/>
          <p:cNvSpPr txBox="1"/>
          <p:nvPr/>
        </p:nvSpPr>
        <p:spPr>
          <a:xfrm>
            <a:off x="2667000" y="1295400"/>
            <a:ext cx="6324600" cy="523220"/>
          </a:xfrm>
          <a:prstGeom prst="rect">
            <a:avLst/>
          </a:prstGeom>
          <a:noFill/>
        </p:spPr>
        <p:txBody>
          <a:bodyPr wrap="square" rtlCol="0">
            <a:spAutoFit/>
          </a:bodyPr>
          <a:lstStyle/>
          <a:p>
            <a:r>
              <a:rPr lang="en-US" sz="2800" dirty="0"/>
              <a:t>Osborne’s Rules of Brainstorming</a:t>
            </a:r>
          </a:p>
        </p:txBody>
      </p:sp>
      <p:sp>
        <p:nvSpPr>
          <p:cNvPr id="4" name="TextBox 3"/>
          <p:cNvSpPr txBox="1"/>
          <p:nvPr/>
        </p:nvSpPr>
        <p:spPr>
          <a:xfrm>
            <a:off x="2209800" y="2343090"/>
            <a:ext cx="2057400" cy="369332"/>
          </a:xfrm>
          <a:prstGeom prst="rect">
            <a:avLst/>
          </a:prstGeom>
          <a:noFill/>
        </p:spPr>
        <p:txBody>
          <a:bodyPr wrap="square" rtlCol="0">
            <a:spAutoFit/>
          </a:bodyPr>
          <a:lstStyle/>
          <a:p>
            <a:r>
              <a:rPr lang="en-US" dirty="0">
                <a:latin typeface="Adobe Caslon Pro" pitchFamily="18" charset="0"/>
              </a:rPr>
              <a:t>Exhibit 9-3</a:t>
            </a:r>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05200" y="1905001"/>
            <a:ext cx="6729412" cy="3413253"/>
          </a:xfrm>
          <a:prstGeom prst="rect">
            <a:avLst/>
          </a:prstGeom>
        </p:spPr>
      </p:pic>
      <p:sp>
        <p:nvSpPr>
          <p:cNvPr id="6" name="Footer Placeholder 5"/>
          <p:cNvSpPr>
            <a:spLocks noGrp="1"/>
          </p:cNvSpPr>
          <p:nvPr>
            <p:ph type="ftr" sz="quarter" idx="11"/>
          </p:nvPr>
        </p:nvSpPr>
        <p:spPr/>
        <p:txBody>
          <a:bodyPr/>
          <a:lstStyle/>
          <a:p>
            <a:r>
              <a:rPr lang="en-US" sz="1100" dirty="0">
                <a:latin typeface="Arial" pitchFamily="34" charset="0"/>
                <a:cs typeface="Arial" pitchFamily="34" charset="0"/>
              </a:rPr>
              <a:t> </a:t>
            </a:r>
          </a:p>
        </p:txBody>
      </p:sp>
      <p:sp>
        <p:nvSpPr>
          <p:cNvPr id="7" name="Slide Number Placeholder 6"/>
          <p:cNvSpPr>
            <a:spLocks noGrp="1"/>
          </p:cNvSpPr>
          <p:nvPr>
            <p:ph type="sldNum" sz="quarter" idx="12"/>
          </p:nvPr>
        </p:nvSpPr>
        <p:spPr>
          <a:xfrm>
            <a:off x="8534400" y="1"/>
            <a:ext cx="2133600" cy="365125"/>
          </a:xfrm>
        </p:spPr>
        <p:txBody>
          <a:bodyPr/>
          <a:lstStyle/>
          <a:p>
            <a:r>
              <a:rPr lang="en-US" sz="1100" dirty="0">
                <a:latin typeface="Arial" pitchFamily="34" charset="0"/>
                <a:cs typeface="Arial" pitchFamily="34" charset="0"/>
              </a:rPr>
              <a:t>9-</a:t>
            </a:r>
            <a:fld id="{CFA34F17-9C24-4019-8DAA-17F2C5E3BA17}" type="slidenum">
              <a:rPr lang="en-US" sz="1100">
                <a:latin typeface="Arial" pitchFamily="34" charset="0"/>
                <a:cs typeface="Arial" pitchFamily="34" charset="0"/>
              </a:rPr>
              <a:t>7</a:t>
            </a:fld>
            <a:endParaRPr lang="en-US" sz="1100" dirty="0">
              <a:latin typeface="Arial" pitchFamily="34" charset="0"/>
              <a:cs typeface="Arial" pitchFamily="34" charset="0"/>
            </a:endParaRPr>
          </a:p>
        </p:txBody>
      </p:sp>
    </p:spTree>
    <p:extLst>
      <p:ext uri="{BB962C8B-B14F-4D97-AF65-F5344CB8AC3E}">
        <p14:creationId xmlns:p14="http://schemas.microsoft.com/office/powerpoint/2010/main" val="776342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3928" y="0"/>
            <a:ext cx="10515600" cy="1325563"/>
          </a:xfrm>
        </p:spPr>
        <p:txBody>
          <a:bodyPr/>
          <a:lstStyle/>
          <a:p>
            <a:r>
              <a:rPr lang="en-US" dirty="0"/>
              <a:t>Visualize the experiment</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039805" y="2029011"/>
            <a:ext cx="1668780" cy="1143000"/>
          </a:xfrm>
        </p:spPr>
      </p:pic>
      <p:pic>
        <p:nvPicPr>
          <p:cNvPr id="5" name="Picture 4"/>
          <p:cNvPicPr>
            <a:picLocks noChangeAspect="1"/>
          </p:cNvPicPr>
          <p:nvPr/>
        </p:nvPicPr>
        <p:blipFill>
          <a:blip r:embed="rId4"/>
          <a:stretch>
            <a:fillRect/>
          </a:stretch>
        </p:blipFill>
        <p:spPr>
          <a:xfrm>
            <a:off x="1044233" y="3676098"/>
            <a:ext cx="1664352" cy="1140051"/>
          </a:xfrm>
          <a:prstGeom prst="rect">
            <a:avLst/>
          </a:prstGeom>
        </p:spPr>
      </p:pic>
      <p:pic>
        <p:nvPicPr>
          <p:cNvPr id="6" name="Picture 5"/>
          <p:cNvPicPr>
            <a:picLocks noChangeAspect="1"/>
          </p:cNvPicPr>
          <p:nvPr/>
        </p:nvPicPr>
        <p:blipFill>
          <a:blip r:embed="rId4"/>
          <a:stretch>
            <a:fillRect/>
          </a:stretch>
        </p:blipFill>
        <p:spPr>
          <a:xfrm>
            <a:off x="1044233" y="5320236"/>
            <a:ext cx="1664352" cy="1140051"/>
          </a:xfrm>
          <a:prstGeom prst="rect">
            <a:avLst/>
          </a:prstGeom>
        </p:spPr>
      </p:pic>
      <p:pic>
        <p:nvPicPr>
          <p:cNvPr id="7" name="Picture 6"/>
          <p:cNvPicPr>
            <a:picLocks noChangeAspect="1"/>
          </p:cNvPicPr>
          <p:nvPr/>
        </p:nvPicPr>
        <p:blipFill>
          <a:blip r:embed="rId4"/>
          <a:stretch>
            <a:fillRect/>
          </a:stretch>
        </p:blipFill>
        <p:spPr>
          <a:xfrm>
            <a:off x="1044233" y="506468"/>
            <a:ext cx="1664352" cy="1140051"/>
          </a:xfrm>
          <a:prstGeom prst="rect">
            <a:avLst/>
          </a:prstGeom>
        </p:spPr>
      </p:pic>
      <p:pic>
        <p:nvPicPr>
          <p:cNvPr id="8" name="Picture 7"/>
          <p:cNvPicPr>
            <a:picLocks noChangeAspect="1"/>
          </p:cNvPicPr>
          <p:nvPr/>
        </p:nvPicPr>
        <p:blipFill>
          <a:blip r:embed="rId4"/>
          <a:stretch>
            <a:fillRect/>
          </a:stretch>
        </p:blipFill>
        <p:spPr>
          <a:xfrm>
            <a:off x="6300518" y="2781558"/>
            <a:ext cx="1664352" cy="1140051"/>
          </a:xfrm>
          <a:prstGeom prst="rect">
            <a:avLst/>
          </a:prstGeom>
        </p:spPr>
      </p:pic>
      <p:pic>
        <p:nvPicPr>
          <p:cNvPr id="9" name="Picture 8"/>
          <p:cNvPicPr>
            <a:picLocks noChangeAspect="1"/>
          </p:cNvPicPr>
          <p:nvPr/>
        </p:nvPicPr>
        <p:blipFill>
          <a:blip r:embed="rId4"/>
          <a:stretch>
            <a:fillRect/>
          </a:stretch>
        </p:blipFill>
        <p:spPr>
          <a:xfrm>
            <a:off x="9629220" y="2786570"/>
            <a:ext cx="1664352" cy="1140051"/>
          </a:xfrm>
          <a:prstGeom prst="rect">
            <a:avLst/>
          </a:prstGeom>
        </p:spPr>
      </p:pic>
      <p:pic>
        <p:nvPicPr>
          <p:cNvPr id="10" name="Picture 9"/>
          <p:cNvPicPr>
            <a:picLocks noChangeAspect="1"/>
          </p:cNvPicPr>
          <p:nvPr/>
        </p:nvPicPr>
        <p:blipFill>
          <a:blip r:embed="rId4"/>
          <a:stretch>
            <a:fillRect/>
          </a:stretch>
        </p:blipFill>
        <p:spPr>
          <a:xfrm>
            <a:off x="7964870" y="3921609"/>
            <a:ext cx="1664352" cy="1140051"/>
          </a:xfrm>
          <a:prstGeom prst="rect">
            <a:avLst/>
          </a:prstGeom>
        </p:spPr>
      </p:pic>
      <p:pic>
        <p:nvPicPr>
          <p:cNvPr id="11" name="Picture 10"/>
          <p:cNvPicPr>
            <a:picLocks noChangeAspect="1"/>
          </p:cNvPicPr>
          <p:nvPr/>
        </p:nvPicPr>
        <p:blipFill>
          <a:blip r:embed="rId4"/>
          <a:stretch>
            <a:fillRect/>
          </a:stretch>
        </p:blipFill>
        <p:spPr>
          <a:xfrm>
            <a:off x="7964870" y="1646519"/>
            <a:ext cx="1664352" cy="1140051"/>
          </a:xfrm>
          <a:prstGeom prst="rect">
            <a:avLst/>
          </a:prstGeom>
        </p:spPr>
      </p:pic>
      <p:cxnSp>
        <p:nvCxnSpPr>
          <p:cNvPr id="13" name="Straight Arrow Connector 12"/>
          <p:cNvCxnSpPr/>
          <p:nvPr/>
        </p:nvCxnSpPr>
        <p:spPr>
          <a:xfrm>
            <a:off x="8797045" y="2753037"/>
            <a:ext cx="0" cy="1212455"/>
          </a:xfrm>
          <a:prstGeom prst="straightConnector1">
            <a:avLst/>
          </a:prstGeom>
          <a:ln w="508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8" idx="3"/>
            <a:endCxn id="9" idx="1"/>
          </p:cNvCxnSpPr>
          <p:nvPr/>
        </p:nvCxnSpPr>
        <p:spPr>
          <a:xfrm>
            <a:off x="7964870" y="3351584"/>
            <a:ext cx="1664350" cy="5012"/>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408562" y="4980562"/>
            <a:ext cx="3151761" cy="19455"/>
          </a:xfrm>
          <a:prstGeom prst="line">
            <a:avLst/>
          </a:prstGeom>
          <a:ln w="698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1" name="Picture 30"/>
          <p:cNvPicPr>
            <a:picLocks noChangeAspect="1"/>
          </p:cNvPicPr>
          <p:nvPr/>
        </p:nvPicPr>
        <p:blipFill>
          <a:blip r:embed="rId5"/>
          <a:stretch>
            <a:fillRect/>
          </a:stretch>
        </p:blipFill>
        <p:spPr>
          <a:xfrm>
            <a:off x="408562" y="3267817"/>
            <a:ext cx="3194581" cy="91448"/>
          </a:xfrm>
          <a:prstGeom prst="rect">
            <a:avLst/>
          </a:prstGeom>
        </p:spPr>
      </p:pic>
      <p:pic>
        <p:nvPicPr>
          <p:cNvPr id="32" name="Picture 31"/>
          <p:cNvPicPr>
            <a:picLocks noChangeAspect="1"/>
          </p:cNvPicPr>
          <p:nvPr/>
        </p:nvPicPr>
        <p:blipFill>
          <a:blip r:embed="rId5"/>
          <a:stretch>
            <a:fillRect/>
          </a:stretch>
        </p:blipFill>
        <p:spPr>
          <a:xfrm>
            <a:off x="308773" y="1786207"/>
            <a:ext cx="3194581" cy="91448"/>
          </a:xfrm>
          <a:prstGeom prst="rect">
            <a:avLst/>
          </a:prstGeom>
        </p:spPr>
      </p:pic>
    </p:spTree>
    <p:extLst>
      <p:ext uri="{BB962C8B-B14F-4D97-AF65-F5344CB8AC3E}">
        <p14:creationId xmlns:p14="http://schemas.microsoft.com/office/powerpoint/2010/main" val="2419568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09800" y="762000"/>
            <a:ext cx="8153400" cy="707886"/>
          </a:xfrm>
          <a:prstGeom prst="rect">
            <a:avLst/>
          </a:prstGeom>
          <a:noFill/>
        </p:spPr>
        <p:txBody>
          <a:bodyPr wrap="square" rtlCol="0">
            <a:spAutoFit/>
          </a:bodyPr>
          <a:lstStyle/>
          <a:p>
            <a:r>
              <a:rPr lang="en-US" sz="4000" dirty="0"/>
              <a:t>Creative people or creative teams?</a:t>
            </a:r>
          </a:p>
        </p:txBody>
      </p:sp>
      <p:sp>
        <p:nvSpPr>
          <p:cNvPr id="3" name="TextBox 2"/>
          <p:cNvSpPr txBox="1"/>
          <p:nvPr/>
        </p:nvSpPr>
        <p:spPr>
          <a:xfrm>
            <a:off x="2667000" y="1295400"/>
            <a:ext cx="6324600" cy="523220"/>
          </a:xfrm>
          <a:prstGeom prst="rect">
            <a:avLst/>
          </a:prstGeom>
          <a:noFill/>
        </p:spPr>
        <p:txBody>
          <a:bodyPr wrap="square" rtlCol="0">
            <a:spAutoFit/>
          </a:bodyPr>
          <a:lstStyle/>
          <a:p>
            <a:r>
              <a:rPr lang="en-US" sz="2800" dirty="0"/>
              <a:t>Whoops!</a:t>
            </a:r>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318661" y="1905001"/>
            <a:ext cx="8108805" cy="3920446"/>
          </a:xfrm>
          <a:prstGeom prst="rect">
            <a:avLst/>
          </a:prstGeom>
        </p:spPr>
      </p:pic>
      <p:sp>
        <p:nvSpPr>
          <p:cNvPr id="6" name="Footer Placeholder 5"/>
          <p:cNvSpPr>
            <a:spLocks noGrp="1"/>
          </p:cNvSpPr>
          <p:nvPr>
            <p:ph type="ftr" sz="quarter" idx="11"/>
          </p:nvPr>
        </p:nvSpPr>
        <p:spPr>
          <a:xfrm>
            <a:off x="2318660" y="5061806"/>
            <a:ext cx="8108805" cy="1112229"/>
          </a:xfrm>
          <a:solidFill>
            <a:schemeClr val="bg1"/>
          </a:solidFill>
        </p:spPr>
        <p:txBody>
          <a:bodyPr/>
          <a:lstStyle/>
          <a:p>
            <a:endParaRPr lang="en-US" sz="1100" dirty="0">
              <a:latin typeface="Arial" pitchFamily="34" charset="0"/>
              <a:cs typeface="Arial" pitchFamily="34" charset="0"/>
            </a:endParaRPr>
          </a:p>
        </p:txBody>
      </p:sp>
      <p:sp>
        <p:nvSpPr>
          <p:cNvPr id="7" name="Slide Number Placeholder 6"/>
          <p:cNvSpPr>
            <a:spLocks noGrp="1"/>
          </p:cNvSpPr>
          <p:nvPr>
            <p:ph type="sldNum" sz="quarter" idx="12"/>
          </p:nvPr>
        </p:nvSpPr>
        <p:spPr>
          <a:xfrm>
            <a:off x="8534400" y="7691"/>
            <a:ext cx="2133600" cy="365125"/>
          </a:xfrm>
        </p:spPr>
        <p:txBody>
          <a:bodyPr/>
          <a:lstStyle/>
          <a:p>
            <a:r>
              <a:rPr lang="en-US" sz="1100" dirty="0">
                <a:latin typeface="Arial" pitchFamily="34" charset="0"/>
                <a:cs typeface="Arial" pitchFamily="34" charset="0"/>
              </a:rPr>
              <a:t>9-</a:t>
            </a:r>
            <a:fld id="{CFA34F17-9C24-4019-8DAA-17F2C5E3BA17}" type="slidenum">
              <a:rPr lang="en-US" sz="1100">
                <a:latin typeface="Arial" pitchFamily="34" charset="0"/>
                <a:cs typeface="Arial" pitchFamily="34" charset="0"/>
              </a:rPr>
              <a:t>9</a:t>
            </a:fld>
            <a:endParaRPr lang="en-US" sz="1100" dirty="0">
              <a:latin typeface="Arial" pitchFamily="34" charset="0"/>
              <a:cs typeface="Arial" pitchFamily="34" charset="0"/>
            </a:endParaRPr>
          </a:p>
        </p:txBody>
      </p:sp>
    </p:spTree>
    <p:extLst>
      <p:ext uri="{BB962C8B-B14F-4D97-AF65-F5344CB8AC3E}">
        <p14:creationId xmlns:p14="http://schemas.microsoft.com/office/powerpoint/2010/main" val="42757092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897</TotalTime>
  <Words>1572</Words>
  <Application>Microsoft Office PowerPoint</Application>
  <PresentationFormat>Widescreen</PresentationFormat>
  <Paragraphs>181</Paragraphs>
  <Slides>23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Adobe Caslon Pro</vt:lpstr>
      <vt:lpstr>Arial</vt:lpstr>
      <vt:lpstr>Calibri</vt:lpstr>
      <vt:lpstr>Calibri Light</vt:lpstr>
      <vt:lpstr>Times New Roman</vt:lpstr>
      <vt:lpstr>Office Theme</vt:lpstr>
      <vt:lpstr>Rules from the lab</vt:lpstr>
      <vt:lpstr>Teams</vt:lpstr>
      <vt:lpstr>Team Design</vt:lpstr>
      <vt:lpstr>PowerPoint Presentation</vt:lpstr>
      <vt:lpstr>PowerPoint Presentation</vt:lpstr>
      <vt:lpstr>Convergent and Divergent Thinking</vt:lpstr>
      <vt:lpstr>PowerPoint Presentation</vt:lpstr>
      <vt:lpstr>Visualize the experiment</vt:lpstr>
      <vt:lpstr>PowerPoint Presentation</vt:lpstr>
      <vt:lpstr>Everyone?  Blair and Jill?</vt:lpstr>
      <vt:lpstr>Pay:  a long story…</vt:lpstr>
      <vt:lpstr>Let’s create a baseline for a good pay system</vt:lpstr>
      <vt:lpstr>Pay for creativity?</vt:lpstr>
      <vt:lpstr>Deci and Amabile versus Eisenberger  The great pay food fight.</vt:lpstr>
      <vt:lpstr>The great pay food fight.</vt:lpstr>
      <vt:lpstr> </vt:lpstr>
      <vt:lpstr>Nuances</vt:lpstr>
      <vt:lpstr>10 years later…truce</vt:lpstr>
      <vt:lpstr>Talent Festival</vt:lpstr>
      <vt:lpstr>Fabled 10,000 rule</vt:lpstr>
      <vt:lpstr>Music Academy of West Berlin</vt:lpstr>
      <vt:lpstr>Deliberate Practice</vt:lpstr>
      <vt:lpstr>Everyone?  Blair and Jill?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Humans</dc:title>
  <dc:creator>Tracy M Jennings</dc:creator>
  <cp:lastModifiedBy>Joe Dobrow</cp:lastModifiedBy>
  <cp:revision>91</cp:revision>
  <cp:lastPrinted>2018-07-23T00:18:55Z</cp:lastPrinted>
  <dcterms:created xsi:type="dcterms:W3CDTF">2018-07-17T21:43:32Z</dcterms:created>
  <dcterms:modified xsi:type="dcterms:W3CDTF">2018-08-02T05:12:31Z</dcterms:modified>
</cp:coreProperties>
</file>